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p:sldMasterIdLst>
    <p:sldMasterId id="2147483648" r:id="rId4"/>
  </p:sldMasterIdLst>
  <p:notesMasterIdLst>
    <p:notesMasterId r:id="rId19"/>
  </p:notesMasterIdLst>
  <p:handoutMasterIdLst>
    <p:handoutMasterId r:id="rId20"/>
  </p:handoutMasterIdLst>
  <p:sldIdLst>
    <p:sldId id="415" r:id="rId5"/>
    <p:sldId id="932" r:id="rId6"/>
    <p:sldId id="933" r:id="rId7"/>
    <p:sldId id="458" r:id="rId8"/>
    <p:sldId id="931" r:id="rId9"/>
    <p:sldId id="451" r:id="rId10"/>
    <p:sldId id="459" r:id="rId11"/>
    <p:sldId id="917" r:id="rId12"/>
    <p:sldId id="929" r:id="rId13"/>
    <p:sldId id="446" r:id="rId14"/>
    <p:sldId id="910" r:id="rId15"/>
    <p:sldId id="909" r:id="rId16"/>
    <p:sldId id="921" r:id="rId17"/>
    <p:sldId id="911" r:id="rId18"/>
  </p:sldIdLst>
  <p:sldSz cx="8999538" cy="6840538"/>
  <p:notesSz cx="7102475" cy="10233025"/>
  <p:custDataLst>
    <p:tags r:id="rId21"/>
  </p:custDataLst>
  <p:defaultTextStyle>
    <a:defPPr>
      <a:defRPr lang="en-GB"/>
    </a:defPPr>
    <a:lvl1pPr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1pPr>
    <a:lvl2pPr marL="742950" indent="-28575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2pPr>
    <a:lvl3pPr marL="11430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3pPr>
    <a:lvl4pPr marL="16002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4pPr>
    <a:lvl5pPr marL="20574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5pPr>
    <a:lvl6pPr marL="22860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6pPr>
    <a:lvl7pPr marL="27432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7pPr>
    <a:lvl8pPr marL="32004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8pPr>
    <a:lvl9pPr marL="36576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245" userDrawn="1">
          <p15:clr>
            <a:srgbClr val="A4A3A4"/>
          </p15:clr>
        </p15:guide>
        <p15:guide id="3" pos="5420" userDrawn="1">
          <p15:clr>
            <a:srgbClr val="A4A3A4"/>
          </p15:clr>
        </p15:guide>
        <p15:guide id="4" orient="horz" pos="1157" userDrawn="1">
          <p15:clr>
            <a:srgbClr val="A4A3A4"/>
          </p15:clr>
        </p15:guide>
        <p15:guide id="6" pos="430" userDrawn="1">
          <p15:clr>
            <a:srgbClr val="A4A3A4"/>
          </p15:clr>
        </p15:guide>
        <p15:guide id="7" pos="2835" userDrawn="1">
          <p15:clr>
            <a:srgbClr val="A4A3A4"/>
          </p15:clr>
        </p15:guide>
        <p15:guide id="8" pos="2744" userDrawn="1">
          <p15:clr>
            <a:srgbClr val="A4A3A4"/>
          </p15:clr>
        </p15:guide>
        <p15:guide id="9" pos="2925" userDrawn="1">
          <p15:clr>
            <a:srgbClr val="A4A3A4"/>
          </p15:clr>
        </p15:guide>
        <p15:guide id="10" orient="horz" pos="3878" userDrawn="1">
          <p15:clr>
            <a:srgbClr val="A4A3A4"/>
          </p15:clr>
        </p15:guide>
        <p15:guide id="11" pos="521" userDrawn="1">
          <p15:clr>
            <a:srgbClr val="A4A3A4"/>
          </p15:clr>
        </p15:guide>
        <p15:guide id="12" pos="3152" userDrawn="1">
          <p15:clr>
            <a:srgbClr val="A4A3A4"/>
          </p15:clr>
        </p15:guide>
        <p15:guide id="13" orient="horz" pos="2472" userDrawn="1">
          <p15:clr>
            <a:srgbClr val="A4A3A4"/>
          </p15:clr>
        </p15:guide>
        <p15:guide id="14" orient="horz" pos="794" userDrawn="1">
          <p15:clr>
            <a:srgbClr val="A4A3A4"/>
          </p15:clr>
        </p15:guide>
      </p15:sldGuideLst>
    </p:ext>
    <p:ext uri="{2D200454-40CA-4A62-9FC3-DE9A4176ACB9}">
      <p15:notesGuideLst xmlns:p15="http://schemas.microsoft.com/office/powerpoint/2012/main">
        <p15:guide id="1" orient="horz" pos="2757" userDrawn="1">
          <p15:clr>
            <a:srgbClr val="A4A3A4"/>
          </p15:clr>
        </p15:guide>
        <p15:guide id="2" pos="203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EBE"/>
    <a:srgbClr val="0095D6"/>
    <a:srgbClr val="69D5F6"/>
    <a:srgbClr val="FF6000"/>
    <a:srgbClr val="003B8A"/>
    <a:srgbClr val="FFA400"/>
    <a:srgbClr val="91D4F6"/>
    <a:srgbClr val="403D3E"/>
    <a:srgbClr val="006EB9"/>
    <a:srgbClr val="32B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833BE-1360-415C-B0B1-AD29DF206509}" v="59" dt="2024-08-19T11:40:22.228"/>
    <p1510:client id="{DA33A911-D3B2-4A6D-907F-C49A87F61D06}" v="93" dt="2024-08-19T10:47:27.1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7" autoAdjust="0"/>
    <p:restoredTop sz="94229" autoAdjust="0"/>
  </p:normalViewPr>
  <p:slideViewPr>
    <p:cSldViewPr>
      <p:cViewPr varScale="1">
        <p:scale>
          <a:sx n="112" d="100"/>
          <a:sy n="112" d="100"/>
        </p:scale>
        <p:origin x="1428" y="102"/>
      </p:cViewPr>
      <p:guideLst>
        <p:guide orient="horz" pos="2245"/>
        <p:guide pos="5420"/>
        <p:guide orient="horz" pos="1157"/>
        <p:guide pos="430"/>
        <p:guide pos="2835"/>
        <p:guide pos="2744"/>
        <p:guide pos="2925"/>
        <p:guide orient="horz" pos="3878"/>
        <p:guide pos="521"/>
        <p:guide pos="3152"/>
        <p:guide orient="horz" pos="2472"/>
        <p:guide orient="horz" pos="794"/>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981"/>
    </p:cViewPr>
  </p:sorterViewPr>
  <p:notesViewPr>
    <p:cSldViewPr>
      <p:cViewPr varScale="1">
        <p:scale>
          <a:sx n="80" d="100"/>
          <a:sy n="80" d="100"/>
        </p:scale>
        <p:origin x="4032" y="90"/>
      </p:cViewPr>
      <p:guideLst>
        <p:guide orient="horz" pos="2757"/>
        <p:guide pos="20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997aqe\AppData\Local\Microsoft\Windows\INetCache\Content.Outlook\X0J57G9D\General%20Backup_June%202024%20(0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riik.sise\user\ramuser$\janno.luurmees\Documents\Eelarve%20tulud%20ja%20kulu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riik.sise\user\ramuser$\janno.luurmees\Documents\Eelarve%20tulud%20ja%20kulud.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t-EE" sz="1400" dirty="0">
                <a:solidFill>
                  <a:schemeClr val="tx1"/>
                </a:solidFill>
              </a:rPr>
              <a:t>Sisemajanduse</a:t>
            </a:r>
            <a:r>
              <a:rPr lang="et-EE" sz="1400" baseline="0" dirty="0">
                <a:solidFill>
                  <a:schemeClr val="tx1"/>
                </a:solidFill>
              </a:rPr>
              <a:t> kogutoodang </a:t>
            </a:r>
            <a:r>
              <a:rPr lang="et-EE" sz="1400" dirty="0">
                <a:solidFill>
                  <a:schemeClr val="tx1"/>
                </a:solidFill>
              </a:rPr>
              <a:t>ja kodumajapidamiste</a:t>
            </a:r>
            <a:r>
              <a:rPr lang="et-EE" sz="1400" baseline="0" dirty="0">
                <a:solidFill>
                  <a:schemeClr val="tx1"/>
                </a:solidFill>
              </a:rPr>
              <a:t> netofinantsvara</a:t>
            </a:r>
            <a:endParaRPr lang="en-US" sz="1400" dirty="0">
              <a:solidFill>
                <a:schemeClr val="tx1"/>
              </a:solidFill>
            </a:endParaRPr>
          </a:p>
        </c:rich>
      </c:tx>
      <c:layout>
        <c:manualLayout>
          <c:xMode val="edge"/>
          <c:yMode val="edge"/>
          <c:x val="0.2216583838044999"/>
          <c:y val="1.83022084513615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t-EE"/>
        </a:p>
      </c:txPr>
    </c:title>
    <c:autoTitleDeleted val="0"/>
    <c:plotArea>
      <c:layout>
        <c:manualLayout>
          <c:layoutTarget val="inner"/>
          <c:xMode val="edge"/>
          <c:yMode val="edge"/>
          <c:x val="9.6990078016611608E-2"/>
          <c:y val="0.13264556996882099"/>
          <c:w val="0.90256018971406182"/>
          <c:h val="0.73345837612290787"/>
        </c:manualLayout>
      </c:layout>
      <c:lineChart>
        <c:grouping val="standard"/>
        <c:varyColors val="0"/>
        <c:ser>
          <c:idx val="0"/>
          <c:order val="0"/>
          <c:tx>
            <c:strRef>
              <c:f>'SKT &amp; hoiused'!$A$47</c:f>
              <c:strCache>
                <c:ptCount val="1"/>
                <c:pt idx="0">
                  <c:v>SKT* (jooksevhindades)</c:v>
                </c:pt>
              </c:strCache>
            </c:strRef>
          </c:tx>
          <c:spPr>
            <a:ln w="25400" cap="rnd">
              <a:solidFill>
                <a:srgbClr val="FFA400"/>
              </a:solidFill>
              <a:round/>
            </a:ln>
            <a:effectLst/>
          </c:spPr>
          <c:marker>
            <c:symbol val="none"/>
          </c:marker>
          <c:cat>
            <c:numRef>
              <c:f>'SKT &amp; hoiused'!$B$46:$O$46</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'SKT &amp; hoiused'!$B$47:$O$47</c:f>
              <c:numCache>
                <c:formatCode>_-* #\ ##0.0_-;\-* #\ ##0.0_-;_-* "-"??_-;_-@_-</c:formatCode>
                <c:ptCount val="14"/>
                <c:pt idx="0">
                  <c:v>14.741100000000001</c:v>
                </c:pt>
                <c:pt idx="1">
                  <c:v>16.677299999999999</c:v>
                </c:pt>
                <c:pt idx="2">
                  <c:v>17.916700000000002</c:v>
                </c:pt>
                <c:pt idx="3">
                  <c:v>18.910799999999998</c:v>
                </c:pt>
                <c:pt idx="4">
                  <c:v>20.048200000000001</c:v>
                </c:pt>
                <c:pt idx="5">
                  <c:v>20.631400000000003</c:v>
                </c:pt>
                <c:pt idx="6">
                  <c:v>21.747900000000001</c:v>
                </c:pt>
                <c:pt idx="7">
                  <c:v>23.833599999999997</c:v>
                </c:pt>
                <c:pt idx="8">
                  <c:v>25.931999999999999</c:v>
                </c:pt>
                <c:pt idx="9">
                  <c:v>27.951000000000001</c:v>
                </c:pt>
                <c:pt idx="10">
                  <c:v>27.43</c:v>
                </c:pt>
                <c:pt idx="11">
                  <c:v>31.169</c:v>
                </c:pt>
                <c:pt idx="12">
                  <c:v>36.011000000000003</c:v>
                </c:pt>
                <c:pt idx="13">
                  <c:v>37.682000000000002</c:v>
                </c:pt>
              </c:numCache>
            </c:numRef>
          </c:val>
          <c:smooth val="0"/>
          <c:extLst>
            <c:ext xmlns:c16="http://schemas.microsoft.com/office/drawing/2014/chart" uri="{C3380CC4-5D6E-409C-BE32-E72D297353CC}">
              <c16:uniqueId val="{00000000-DAA1-473A-8CA3-FE264FF35FF4}"/>
            </c:ext>
          </c:extLst>
        </c:ser>
        <c:ser>
          <c:idx val="1"/>
          <c:order val="1"/>
          <c:tx>
            <c:strRef>
              <c:f>'SKT &amp; hoiused'!$A$48</c:f>
              <c:strCache>
                <c:ptCount val="1"/>
                <c:pt idx="0">
                  <c:v>Kodumajapidamiste netofinantsvara</c:v>
                </c:pt>
              </c:strCache>
            </c:strRef>
          </c:tx>
          <c:spPr>
            <a:ln w="25400" cap="rnd">
              <a:solidFill>
                <a:srgbClr val="006EBE"/>
              </a:solidFill>
              <a:round/>
            </a:ln>
            <a:effectLst/>
          </c:spPr>
          <c:marker>
            <c:symbol val="none"/>
          </c:marker>
          <c:cat>
            <c:numRef>
              <c:f>'SKT &amp; hoiused'!$B$46:$O$46</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'SKT &amp; hoiused'!$B$48:$O$48</c:f>
              <c:numCache>
                <c:formatCode>0.0</c:formatCode>
                <c:ptCount val="14"/>
                <c:pt idx="0">
                  <c:v>4.8499999999999996</c:v>
                </c:pt>
                <c:pt idx="1">
                  <c:v>6.7169999999999996</c:v>
                </c:pt>
                <c:pt idx="2">
                  <c:v>9.9730000000000008</c:v>
                </c:pt>
                <c:pt idx="3">
                  <c:v>12.089</c:v>
                </c:pt>
                <c:pt idx="4">
                  <c:v>14.237</c:v>
                </c:pt>
                <c:pt idx="5">
                  <c:v>14.318</c:v>
                </c:pt>
                <c:pt idx="6">
                  <c:v>16.908000000000001</c:v>
                </c:pt>
                <c:pt idx="7">
                  <c:v>19.587</c:v>
                </c:pt>
                <c:pt idx="8">
                  <c:v>21.72</c:v>
                </c:pt>
                <c:pt idx="9">
                  <c:v>24.568999999999999</c:v>
                </c:pt>
                <c:pt idx="10">
                  <c:v>27.632999999999999</c:v>
                </c:pt>
                <c:pt idx="11">
                  <c:v>30.867000000000001</c:v>
                </c:pt>
                <c:pt idx="12">
                  <c:v>33.308999999999997</c:v>
                </c:pt>
                <c:pt idx="13">
                  <c:v>34.674999999999997</c:v>
                </c:pt>
              </c:numCache>
            </c:numRef>
          </c:val>
          <c:smooth val="0"/>
          <c:extLst>
            <c:ext xmlns:c16="http://schemas.microsoft.com/office/drawing/2014/chart" uri="{C3380CC4-5D6E-409C-BE32-E72D297353CC}">
              <c16:uniqueId val="{00000001-DAA1-473A-8CA3-FE264FF35FF4}"/>
            </c:ext>
          </c:extLst>
        </c:ser>
        <c:dLbls>
          <c:showLegendKey val="0"/>
          <c:showVal val="0"/>
          <c:showCatName val="0"/>
          <c:showSerName val="0"/>
          <c:showPercent val="0"/>
          <c:showBubbleSize val="0"/>
        </c:dLbls>
        <c:smooth val="0"/>
        <c:axId val="995296768"/>
        <c:axId val="995297128"/>
      </c:lineChart>
      <c:catAx>
        <c:axId val="99529676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995297128"/>
        <c:crosses val="autoZero"/>
        <c:auto val="1"/>
        <c:lblAlgn val="ctr"/>
        <c:lblOffset val="100"/>
        <c:noMultiLvlLbl val="0"/>
      </c:catAx>
      <c:valAx>
        <c:axId val="995297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t-EE" sz="1000" dirty="0">
                    <a:solidFill>
                      <a:schemeClr val="tx1"/>
                    </a:solidFill>
                  </a:rPr>
                  <a:t>Miljard</a:t>
                </a:r>
                <a:r>
                  <a:rPr lang="et-EE" sz="1000" baseline="0" dirty="0">
                    <a:solidFill>
                      <a:schemeClr val="tx1"/>
                    </a:solidFill>
                  </a:rPr>
                  <a:t> eurot</a:t>
                </a:r>
                <a:endParaRPr lang="en-US" sz="1000" dirty="0">
                  <a:solidFill>
                    <a:schemeClr val="tx1"/>
                  </a:solidFill>
                </a:endParaRPr>
              </a:p>
            </c:rich>
          </c:tx>
          <c:layout>
            <c:manualLayout>
              <c:xMode val="edge"/>
              <c:yMode val="edge"/>
              <c:x val="2.2910290107005012E-2"/>
              <c:y val="0.347928320941719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995296768"/>
        <c:crosses val="autoZero"/>
        <c:crossBetween val="between"/>
      </c:valAx>
      <c:spPr>
        <a:noFill/>
        <a:ln>
          <a:noFill/>
        </a:ln>
        <a:effectLst/>
      </c:spPr>
    </c:plotArea>
    <c:legend>
      <c:legendPos val="b"/>
      <c:layout>
        <c:manualLayout>
          <c:xMode val="edge"/>
          <c:yMode val="edge"/>
          <c:x val="0.2616521983194483"/>
          <c:y val="0.94371407643506733"/>
          <c:w val="0.53980135241148741"/>
          <c:h val="5.628593999150788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sz="1400" dirty="0">
                <a:solidFill>
                  <a:schemeClr val="tx1"/>
                </a:solidFill>
              </a:rPr>
              <a:t>Laenud ja hoiused</a:t>
            </a:r>
          </a:p>
        </c:rich>
      </c:tx>
      <c:layout>
        <c:manualLayout>
          <c:xMode val="edge"/>
          <c:yMode val="edge"/>
          <c:x val="0.42141783033607166"/>
          <c:y val="3.094198110541323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manualLayout>
          <c:layoutTarget val="inner"/>
          <c:xMode val="edge"/>
          <c:yMode val="edge"/>
          <c:x val="9.7789307425719965E-2"/>
          <c:y val="0.11192524524593556"/>
          <c:w val="0.90221069257427999"/>
          <c:h val="0.75210046606784708"/>
        </c:manualLayout>
      </c:layout>
      <c:lineChart>
        <c:grouping val="standard"/>
        <c:varyColors val="0"/>
        <c:ser>
          <c:idx val="0"/>
          <c:order val="0"/>
          <c:tx>
            <c:strRef>
              <c:f>'SKT &amp; hoiused'!$A$8</c:f>
              <c:strCache>
                <c:ptCount val="1"/>
                <c:pt idx="0">
                  <c:v>Laenud era ja jur isikud</c:v>
                </c:pt>
              </c:strCache>
            </c:strRef>
          </c:tx>
          <c:spPr>
            <a:ln w="25400" cap="rnd">
              <a:solidFill>
                <a:srgbClr val="003B8A"/>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780-42C7-AF8B-849FC3BF49F9}"/>
                </c:ext>
              </c:extLst>
            </c:dLbl>
            <c:dLbl>
              <c:idx val="1"/>
              <c:delete val="1"/>
              <c:extLst>
                <c:ext xmlns:c15="http://schemas.microsoft.com/office/drawing/2012/chart" uri="{CE6537A1-D6FC-4f65-9D91-7224C49458BB}"/>
                <c:ext xmlns:c16="http://schemas.microsoft.com/office/drawing/2014/chart" uri="{C3380CC4-5D6E-409C-BE32-E72D297353CC}">
                  <c16:uniqueId val="{00000001-0780-42C7-AF8B-849FC3BF49F9}"/>
                </c:ext>
              </c:extLst>
            </c:dLbl>
            <c:dLbl>
              <c:idx val="2"/>
              <c:delete val="1"/>
              <c:extLst>
                <c:ext xmlns:c15="http://schemas.microsoft.com/office/drawing/2012/chart" uri="{CE6537A1-D6FC-4f65-9D91-7224C49458BB}"/>
                <c:ext xmlns:c16="http://schemas.microsoft.com/office/drawing/2014/chart" uri="{C3380CC4-5D6E-409C-BE32-E72D297353CC}">
                  <c16:uniqueId val="{00000002-0780-42C7-AF8B-849FC3BF49F9}"/>
                </c:ext>
              </c:extLst>
            </c:dLbl>
            <c:dLbl>
              <c:idx val="3"/>
              <c:delete val="1"/>
              <c:extLst>
                <c:ext xmlns:c15="http://schemas.microsoft.com/office/drawing/2012/chart" uri="{CE6537A1-D6FC-4f65-9D91-7224C49458BB}"/>
                <c:ext xmlns:c16="http://schemas.microsoft.com/office/drawing/2014/chart" uri="{C3380CC4-5D6E-409C-BE32-E72D297353CC}">
                  <c16:uniqueId val="{00000003-0780-42C7-AF8B-849FC3BF49F9}"/>
                </c:ext>
              </c:extLst>
            </c:dLbl>
            <c:dLbl>
              <c:idx val="4"/>
              <c:delete val="1"/>
              <c:extLst>
                <c:ext xmlns:c15="http://schemas.microsoft.com/office/drawing/2012/chart" uri="{CE6537A1-D6FC-4f65-9D91-7224C49458BB}"/>
                <c:ext xmlns:c16="http://schemas.microsoft.com/office/drawing/2014/chart" uri="{C3380CC4-5D6E-409C-BE32-E72D297353CC}">
                  <c16:uniqueId val="{00000004-0780-42C7-AF8B-849FC3BF49F9}"/>
                </c:ext>
              </c:extLst>
            </c:dLbl>
            <c:dLbl>
              <c:idx val="5"/>
              <c:delete val="1"/>
              <c:extLst>
                <c:ext xmlns:c15="http://schemas.microsoft.com/office/drawing/2012/chart" uri="{CE6537A1-D6FC-4f65-9D91-7224C49458BB}"/>
                <c:ext xmlns:c16="http://schemas.microsoft.com/office/drawing/2014/chart" uri="{C3380CC4-5D6E-409C-BE32-E72D297353CC}">
                  <c16:uniqueId val="{00000005-0780-42C7-AF8B-849FC3BF49F9}"/>
                </c:ext>
              </c:extLst>
            </c:dLbl>
            <c:dLbl>
              <c:idx val="6"/>
              <c:delete val="1"/>
              <c:extLst>
                <c:ext xmlns:c15="http://schemas.microsoft.com/office/drawing/2012/chart" uri="{CE6537A1-D6FC-4f65-9D91-7224C49458BB}"/>
                <c:ext xmlns:c16="http://schemas.microsoft.com/office/drawing/2014/chart" uri="{C3380CC4-5D6E-409C-BE32-E72D297353CC}">
                  <c16:uniqueId val="{00000006-0780-42C7-AF8B-849FC3BF49F9}"/>
                </c:ext>
              </c:extLst>
            </c:dLbl>
            <c:dLbl>
              <c:idx val="7"/>
              <c:delete val="1"/>
              <c:extLst>
                <c:ext xmlns:c15="http://schemas.microsoft.com/office/drawing/2012/chart" uri="{CE6537A1-D6FC-4f65-9D91-7224C49458BB}"/>
                <c:ext xmlns:c16="http://schemas.microsoft.com/office/drawing/2014/chart" uri="{C3380CC4-5D6E-409C-BE32-E72D297353CC}">
                  <c16:uniqueId val="{00000007-0780-42C7-AF8B-849FC3BF49F9}"/>
                </c:ext>
              </c:extLst>
            </c:dLbl>
            <c:dLbl>
              <c:idx val="8"/>
              <c:delete val="1"/>
              <c:extLst>
                <c:ext xmlns:c15="http://schemas.microsoft.com/office/drawing/2012/chart" uri="{CE6537A1-D6FC-4f65-9D91-7224C49458BB}"/>
                <c:ext xmlns:c16="http://schemas.microsoft.com/office/drawing/2014/chart" uri="{C3380CC4-5D6E-409C-BE32-E72D297353CC}">
                  <c16:uniqueId val="{00000008-0780-42C7-AF8B-849FC3BF49F9}"/>
                </c:ext>
              </c:extLst>
            </c:dLbl>
            <c:dLbl>
              <c:idx val="9"/>
              <c:layout>
                <c:manualLayout>
                  <c:x val="4.760120398803757E-2"/>
                  <c:y val="-1.216412177914169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0780-42C7-AF8B-849FC3BF49F9}"/>
                </c:ext>
              </c:extLst>
            </c:dLbl>
            <c:dLbl>
              <c:idx val="10"/>
              <c:delete val="1"/>
              <c:extLst>
                <c:ext xmlns:c15="http://schemas.microsoft.com/office/drawing/2012/chart" uri="{CE6537A1-D6FC-4f65-9D91-7224C49458BB}"/>
                <c:ext xmlns:c16="http://schemas.microsoft.com/office/drawing/2014/chart" uri="{C3380CC4-5D6E-409C-BE32-E72D297353CC}">
                  <c16:uniqueId val="{0000000A-0780-42C7-AF8B-849FC3BF49F9}"/>
                </c:ext>
              </c:extLst>
            </c:dLbl>
            <c:dLbl>
              <c:idx val="11"/>
              <c:delete val="1"/>
              <c:extLst>
                <c:ext xmlns:c15="http://schemas.microsoft.com/office/drawing/2012/chart" uri="{CE6537A1-D6FC-4f65-9D91-7224C49458BB}"/>
                <c:ext xmlns:c16="http://schemas.microsoft.com/office/drawing/2014/chart" uri="{C3380CC4-5D6E-409C-BE32-E72D297353CC}">
                  <c16:uniqueId val="{0000000B-0780-42C7-AF8B-849FC3BF49F9}"/>
                </c:ext>
              </c:extLst>
            </c:dLbl>
            <c:dLbl>
              <c:idx val="12"/>
              <c:delete val="1"/>
              <c:extLst>
                <c:ext xmlns:c15="http://schemas.microsoft.com/office/drawing/2012/chart" uri="{CE6537A1-D6FC-4f65-9D91-7224C49458BB}"/>
                <c:ext xmlns:c16="http://schemas.microsoft.com/office/drawing/2014/chart" uri="{C3380CC4-5D6E-409C-BE32-E72D297353CC}">
                  <c16:uniqueId val="{0000000C-0780-42C7-AF8B-849FC3BF49F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'SKT &amp; hoiused'!$B$7:$N$7</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'SKT &amp; hoiused'!$B$8:$N$8</c:f>
              <c:numCache>
                <c:formatCode>General</c:formatCode>
                <c:ptCount val="13"/>
                <c:pt idx="0">
                  <c:v>12.9</c:v>
                </c:pt>
                <c:pt idx="1">
                  <c:v>12.899999999999999</c:v>
                </c:pt>
                <c:pt idx="2">
                  <c:v>13</c:v>
                </c:pt>
                <c:pt idx="3">
                  <c:v>13.4</c:v>
                </c:pt>
                <c:pt idx="4">
                  <c:v>14.1</c:v>
                </c:pt>
                <c:pt idx="5">
                  <c:v>14.899999999999999</c:v>
                </c:pt>
                <c:pt idx="6">
                  <c:v>15.2</c:v>
                </c:pt>
                <c:pt idx="7">
                  <c:v>15.899999999999999</c:v>
                </c:pt>
                <c:pt idx="8">
                  <c:v>16.399999999999999</c:v>
                </c:pt>
                <c:pt idx="9">
                  <c:v>17.2</c:v>
                </c:pt>
                <c:pt idx="10">
                  <c:v>18.5</c:v>
                </c:pt>
                <c:pt idx="11">
                  <c:v>20.6</c:v>
                </c:pt>
                <c:pt idx="12">
                  <c:v>21.9</c:v>
                </c:pt>
              </c:numCache>
            </c:numRef>
          </c:val>
          <c:smooth val="0"/>
          <c:extLst>
            <c:ext xmlns:c16="http://schemas.microsoft.com/office/drawing/2014/chart" uri="{C3380CC4-5D6E-409C-BE32-E72D297353CC}">
              <c16:uniqueId val="{0000000D-0780-42C7-AF8B-849FC3BF49F9}"/>
            </c:ext>
          </c:extLst>
        </c:ser>
        <c:ser>
          <c:idx val="1"/>
          <c:order val="1"/>
          <c:tx>
            <c:strRef>
              <c:f>'SKT &amp; hoiused'!$A$9</c:f>
              <c:strCache>
                <c:ptCount val="1"/>
                <c:pt idx="0">
                  <c:v>Laenud eraisikud</c:v>
                </c:pt>
              </c:strCache>
            </c:strRef>
          </c:tx>
          <c:spPr>
            <a:ln w="25400" cap="rnd">
              <a:solidFill>
                <a:srgbClr val="FFA400"/>
              </a:solidFill>
              <a:round/>
            </a:ln>
            <a:effectLst/>
          </c:spPr>
          <c:marker>
            <c:symbol val="none"/>
          </c:marker>
          <c:cat>
            <c:numRef>
              <c:f>'SKT &amp; hoiused'!$B$7:$N$7</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'SKT &amp; hoiused'!$B$9:$N$9</c:f>
              <c:numCache>
                <c:formatCode>General</c:formatCode>
                <c:ptCount val="13"/>
                <c:pt idx="0">
                  <c:v>7</c:v>
                </c:pt>
                <c:pt idx="1">
                  <c:v>6.8</c:v>
                </c:pt>
                <c:pt idx="2">
                  <c:v>6.8</c:v>
                </c:pt>
                <c:pt idx="3">
                  <c:v>7</c:v>
                </c:pt>
                <c:pt idx="4">
                  <c:v>7.3</c:v>
                </c:pt>
                <c:pt idx="5">
                  <c:v>7.6</c:v>
                </c:pt>
                <c:pt idx="6">
                  <c:v>8.1999999999999993</c:v>
                </c:pt>
                <c:pt idx="7">
                  <c:v>8.6999999999999993</c:v>
                </c:pt>
                <c:pt idx="8">
                  <c:v>9.1999999999999993</c:v>
                </c:pt>
                <c:pt idx="9">
                  <c:v>9.6999999999999993</c:v>
                </c:pt>
                <c:pt idx="10">
                  <c:v>10.3</c:v>
                </c:pt>
                <c:pt idx="11">
                  <c:v>11.5</c:v>
                </c:pt>
                <c:pt idx="12">
                  <c:v>12.2</c:v>
                </c:pt>
              </c:numCache>
            </c:numRef>
          </c:val>
          <c:smooth val="0"/>
          <c:extLst>
            <c:ext xmlns:c16="http://schemas.microsoft.com/office/drawing/2014/chart" uri="{C3380CC4-5D6E-409C-BE32-E72D297353CC}">
              <c16:uniqueId val="{0000000E-0780-42C7-AF8B-849FC3BF49F9}"/>
            </c:ext>
          </c:extLst>
        </c:ser>
        <c:ser>
          <c:idx val="2"/>
          <c:order val="2"/>
          <c:tx>
            <c:strRef>
              <c:f>'SKT &amp; hoiused'!$A$10</c:f>
              <c:strCache>
                <c:ptCount val="1"/>
                <c:pt idx="0">
                  <c:v>Hoiused era ja jur isikud</c:v>
                </c:pt>
              </c:strCache>
            </c:strRef>
          </c:tx>
          <c:spPr>
            <a:ln w="25400" cap="rnd">
              <a:solidFill>
                <a:srgbClr val="69D5F6"/>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F-0780-42C7-AF8B-849FC3BF49F9}"/>
                </c:ext>
              </c:extLst>
            </c:dLbl>
            <c:dLbl>
              <c:idx val="1"/>
              <c:delete val="1"/>
              <c:extLst>
                <c:ext xmlns:c15="http://schemas.microsoft.com/office/drawing/2012/chart" uri="{CE6537A1-D6FC-4f65-9D91-7224C49458BB}"/>
                <c:ext xmlns:c16="http://schemas.microsoft.com/office/drawing/2014/chart" uri="{C3380CC4-5D6E-409C-BE32-E72D297353CC}">
                  <c16:uniqueId val="{00000010-0780-42C7-AF8B-849FC3BF49F9}"/>
                </c:ext>
              </c:extLst>
            </c:dLbl>
            <c:dLbl>
              <c:idx val="2"/>
              <c:delete val="1"/>
              <c:extLst>
                <c:ext xmlns:c15="http://schemas.microsoft.com/office/drawing/2012/chart" uri="{CE6537A1-D6FC-4f65-9D91-7224C49458BB}"/>
                <c:ext xmlns:c16="http://schemas.microsoft.com/office/drawing/2014/chart" uri="{C3380CC4-5D6E-409C-BE32-E72D297353CC}">
                  <c16:uniqueId val="{00000011-0780-42C7-AF8B-849FC3BF49F9}"/>
                </c:ext>
              </c:extLst>
            </c:dLbl>
            <c:dLbl>
              <c:idx val="3"/>
              <c:delete val="1"/>
              <c:extLst>
                <c:ext xmlns:c15="http://schemas.microsoft.com/office/drawing/2012/chart" uri="{CE6537A1-D6FC-4f65-9D91-7224C49458BB}"/>
                <c:ext xmlns:c16="http://schemas.microsoft.com/office/drawing/2014/chart" uri="{C3380CC4-5D6E-409C-BE32-E72D297353CC}">
                  <c16:uniqueId val="{00000012-0780-42C7-AF8B-849FC3BF49F9}"/>
                </c:ext>
              </c:extLst>
            </c:dLbl>
            <c:dLbl>
              <c:idx val="4"/>
              <c:delete val="1"/>
              <c:extLst>
                <c:ext xmlns:c15="http://schemas.microsoft.com/office/drawing/2012/chart" uri="{CE6537A1-D6FC-4f65-9D91-7224C49458BB}"/>
                <c:ext xmlns:c16="http://schemas.microsoft.com/office/drawing/2014/chart" uri="{C3380CC4-5D6E-409C-BE32-E72D297353CC}">
                  <c16:uniqueId val="{00000013-0780-42C7-AF8B-849FC3BF49F9}"/>
                </c:ext>
              </c:extLst>
            </c:dLbl>
            <c:dLbl>
              <c:idx val="5"/>
              <c:delete val="1"/>
              <c:extLst>
                <c:ext xmlns:c15="http://schemas.microsoft.com/office/drawing/2012/chart" uri="{CE6537A1-D6FC-4f65-9D91-7224C49458BB}"/>
                <c:ext xmlns:c16="http://schemas.microsoft.com/office/drawing/2014/chart" uri="{C3380CC4-5D6E-409C-BE32-E72D297353CC}">
                  <c16:uniqueId val="{00000014-0780-42C7-AF8B-849FC3BF49F9}"/>
                </c:ext>
              </c:extLst>
            </c:dLbl>
            <c:dLbl>
              <c:idx val="6"/>
              <c:delete val="1"/>
              <c:extLst>
                <c:ext xmlns:c15="http://schemas.microsoft.com/office/drawing/2012/chart" uri="{CE6537A1-D6FC-4f65-9D91-7224C49458BB}"/>
                <c:ext xmlns:c16="http://schemas.microsoft.com/office/drawing/2014/chart" uri="{C3380CC4-5D6E-409C-BE32-E72D297353CC}">
                  <c16:uniqueId val="{00000015-0780-42C7-AF8B-849FC3BF49F9}"/>
                </c:ext>
              </c:extLst>
            </c:dLbl>
            <c:dLbl>
              <c:idx val="7"/>
              <c:delete val="1"/>
              <c:extLst>
                <c:ext xmlns:c15="http://schemas.microsoft.com/office/drawing/2012/chart" uri="{CE6537A1-D6FC-4f65-9D91-7224C49458BB}"/>
                <c:ext xmlns:c16="http://schemas.microsoft.com/office/drawing/2014/chart" uri="{C3380CC4-5D6E-409C-BE32-E72D297353CC}">
                  <c16:uniqueId val="{00000016-0780-42C7-AF8B-849FC3BF49F9}"/>
                </c:ext>
              </c:extLst>
            </c:dLbl>
            <c:dLbl>
              <c:idx val="8"/>
              <c:delete val="1"/>
              <c:extLst>
                <c:ext xmlns:c15="http://schemas.microsoft.com/office/drawing/2012/chart" uri="{CE6537A1-D6FC-4f65-9D91-7224C49458BB}"/>
                <c:ext xmlns:c16="http://schemas.microsoft.com/office/drawing/2014/chart" uri="{C3380CC4-5D6E-409C-BE32-E72D297353CC}">
                  <c16:uniqueId val="{00000017-0780-42C7-AF8B-849FC3BF49F9}"/>
                </c:ext>
              </c:extLst>
            </c:dLbl>
            <c:dLbl>
              <c:idx val="9"/>
              <c:delete val="1"/>
              <c:extLst>
                <c:ext xmlns:c15="http://schemas.microsoft.com/office/drawing/2012/chart" uri="{CE6537A1-D6FC-4f65-9D91-7224C49458BB}"/>
                <c:ext xmlns:c16="http://schemas.microsoft.com/office/drawing/2014/chart" uri="{C3380CC4-5D6E-409C-BE32-E72D297353CC}">
                  <c16:uniqueId val="{00000018-0780-42C7-AF8B-849FC3BF49F9}"/>
                </c:ext>
              </c:extLst>
            </c:dLbl>
            <c:dLbl>
              <c:idx val="10"/>
              <c:layout>
                <c:manualLayout>
                  <c:x val="-0.15823460170098405"/>
                  <c:y val="-3.103718773166908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0780-42C7-AF8B-849FC3BF49F9}"/>
                </c:ext>
              </c:extLst>
            </c:dLbl>
            <c:dLbl>
              <c:idx val="11"/>
              <c:delete val="1"/>
              <c:extLst>
                <c:ext xmlns:c15="http://schemas.microsoft.com/office/drawing/2012/chart" uri="{CE6537A1-D6FC-4f65-9D91-7224C49458BB}"/>
                <c:ext xmlns:c16="http://schemas.microsoft.com/office/drawing/2014/chart" uri="{C3380CC4-5D6E-409C-BE32-E72D297353CC}">
                  <c16:uniqueId val="{0000001A-0780-42C7-AF8B-849FC3BF49F9}"/>
                </c:ext>
              </c:extLst>
            </c:dLbl>
            <c:dLbl>
              <c:idx val="12"/>
              <c:delete val="1"/>
              <c:extLst>
                <c:ext xmlns:c15="http://schemas.microsoft.com/office/drawing/2012/chart" uri="{CE6537A1-D6FC-4f65-9D91-7224C49458BB}"/>
                <c:ext xmlns:c16="http://schemas.microsoft.com/office/drawing/2014/chart" uri="{C3380CC4-5D6E-409C-BE32-E72D297353CC}">
                  <c16:uniqueId val="{0000001B-0780-42C7-AF8B-849FC3BF49F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'SKT &amp; hoiused'!$B$7:$N$7</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'SKT &amp; hoiused'!$B$10:$N$10</c:f>
              <c:numCache>
                <c:formatCode>0.0</c:formatCode>
                <c:ptCount val="13"/>
                <c:pt idx="0">
                  <c:v>7.9724000000000004</c:v>
                </c:pt>
                <c:pt idx="1">
                  <c:v>8.6691000000000003</c:v>
                </c:pt>
                <c:pt idx="2">
                  <c:v>9.1089000000000002</c:v>
                </c:pt>
                <c:pt idx="3">
                  <c:v>9.8275000000000006</c:v>
                </c:pt>
                <c:pt idx="4">
                  <c:v>10.930899999999999</c:v>
                </c:pt>
                <c:pt idx="5">
                  <c:v>11.873799999999999</c:v>
                </c:pt>
                <c:pt idx="6">
                  <c:v>12.9711</c:v>
                </c:pt>
                <c:pt idx="7">
                  <c:v>14.1325</c:v>
                </c:pt>
                <c:pt idx="8">
                  <c:v>15.1378</c:v>
                </c:pt>
                <c:pt idx="9">
                  <c:v>17.997500000000002</c:v>
                </c:pt>
                <c:pt idx="10">
                  <c:v>20.954500000000003</c:v>
                </c:pt>
                <c:pt idx="11">
                  <c:v>21.361199999999997</c:v>
                </c:pt>
                <c:pt idx="12">
                  <c:v>21.829700000000003</c:v>
                </c:pt>
              </c:numCache>
            </c:numRef>
          </c:val>
          <c:smooth val="0"/>
          <c:extLst>
            <c:ext xmlns:c16="http://schemas.microsoft.com/office/drawing/2014/chart" uri="{C3380CC4-5D6E-409C-BE32-E72D297353CC}">
              <c16:uniqueId val="{0000001C-0780-42C7-AF8B-849FC3BF49F9}"/>
            </c:ext>
          </c:extLst>
        </c:ser>
        <c:ser>
          <c:idx val="3"/>
          <c:order val="3"/>
          <c:tx>
            <c:strRef>
              <c:f>'SKT &amp; hoiused'!$A$11</c:f>
              <c:strCache>
                <c:ptCount val="1"/>
                <c:pt idx="0">
                  <c:v>Hoiused eraisikud</c:v>
                </c:pt>
              </c:strCache>
            </c:strRef>
          </c:tx>
          <c:spPr>
            <a:ln w="25400" cap="rnd">
              <a:solidFill>
                <a:srgbClr val="006EBE"/>
              </a:solidFill>
              <a:round/>
            </a:ln>
            <a:effectLst/>
          </c:spPr>
          <c:marker>
            <c:symbol val="none"/>
          </c:marker>
          <c:cat>
            <c:numRef>
              <c:f>'SKT &amp; hoiused'!$B$7:$N$7</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'SKT &amp; hoiused'!$B$11:$N$11</c:f>
              <c:numCache>
                <c:formatCode>0.0</c:formatCode>
                <c:ptCount val="13"/>
                <c:pt idx="0">
                  <c:v>4.3281000000000001</c:v>
                </c:pt>
                <c:pt idx="1">
                  <c:v>4.6603999999999992</c:v>
                </c:pt>
                <c:pt idx="2">
                  <c:v>4.9576000000000002</c:v>
                </c:pt>
                <c:pt idx="3">
                  <c:v>5.3741000000000003</c:v>
                </c:pt>
                <c:pt idx="4">
                  <c:v>5.7726999999999995</c:v>
                </c:pt>
                <c:pt idx="5">
                  <c:v>6.2238999999999995</c:v>
                </c:pt>
                <c:pt idx="6">
                  <c:v>6.8467000000000002</c:v>
                </c:pt>
                <c:pt idx="7">
                  <c:v>7.5315000000000003</c:v>
                </c:pt>
                <c:pt idx="8">
                  <c:v>8.0867000000000004</c:v>
                </c:pt>
                <c:pt idx="9">
                  <c:v>9.2728999999999999</c:v>
                </c:pt>
                <c:pt idx="10">
                  <c:v>10.9</c:v>
                </c:pt>
                <c:pt idx="11">
                  <c:v>11.122399999999999</c:v>
                </c:pt>
                <c:pt idx="12">
                  <c:v>11.678700000000001</c:v>
                </c:pt>
              </c:numCache>
            </c:numRef>
          </c:val>
          <c:smooth val="0"/>
          <c:extLst>
            <c:ext xmlns:c16="http://schemas.microsoft.com/office/drawing/2014/chart" uri="{C3380CC4-5D6E-409C-BE32-E72D297353CC}">
              <c16:uniqueId val="{0000001D-0780-42C7-AF8B-849FC3BF49F9}"/>
            </c:ext>
          </c:extLst>
        </c:ser>
        <c:dLbls>
          <c:showLegendKey val="0"/>
          <c:showVal val="0"/>
          <c:showCatName val="0"/>
          <c:showSerName val="0"/>
          <c:showPercent val="0"/>
          <c:showBubbleSize val="0"/>
        </c:dLbls>
        <c:smooth val="0"/>
        <c:axId val="1106813088"/>
        <c:axId val="1106809848"/>
      </c:lineChart>
      <c:catAx>
        <c:axId val="1106813088"/>
        <c:scaling>
          <c:orientation val="minMax"/>
        </c:scaling>
        <c:delete val="0"/>
        <c:axPos val="b"/>
        <c:numFmt formatCode="General" sourceLinked="1"/>
        <c:majorTickMark val="none"/>
        <c:minorTickMark val="none"/>
        <c:tickLblPos val="nextTo"/>
        <c:spPr>
          <a:noFill/>
          <a:ln w="15875" cap="flat" cmpd="sng" algn="ctr">
            <a:solidFill>
              <a:schemeClr val="tx1">
                <a:alpha val="99000"/>
              </a:schemeClr>
            </a:solidFill>
            <a:round/>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et-EE"/>
          </a:p>
        </c:txPr>
        <c:crossAx val="1106809848"/>
        <c:crosses val="autoZero"/>
        <c:auto val="1"/>
        <c:lblAlgn val="ctr"/>
        <c:lblOffset val="100"/>
        <c:noMultiLvlLbl val="0"/>
      </c:catAx>
      <c:valAx>
        <c:axId val="1106809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t-EE" sz="1000" dirty="0">
                    <a:solidFill>
                      <a:schemeClr val="tx1"/>
                    </a:solidFill>
                  </a:rPr>
                  <a:t>Miljard</a:t>
                </a:r>
                <a:r>
                  <a:rPr lang="et-EE" sz="1000" baseline="0" dirty="0">
                    <a:solidFill>
                      <a:schemeClr val="tx1"/>
                    </a:solidFill>
                  </a:rPr>
                  <a:t> eurot</a:t>
                </a:r>
                <a:endParaRPr lang="en-US" sz="1000" dirty="0">
                  <a:solidFill>
                    <a:schemeClr val="tx1"/>
                  </a:solidFill>
                </a:endParaRPr>
              </a:p>
            </c:rich>
          </c:tx>
          <c:layout>
            <c:manualLayout>
              <c:xMode val="edge"/>
              <c:yMode val="edge"/>
              <c:x val="2.3086496072205351E-2"/>
              <c:y val="0.3251510458271315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1106813088"/>
        <c:crosses val="autoZero"/>
        <c:crossBetween val="between"/>
      </c:valAx>
      <c:spPr>
        <a:noFill/>
        <a:ln w="25400">
          <a:noFill/>
        </a:ln>
        <a:effectLst/>
      </c:spPr>
    </c:plotArea>
    <c:legend>
      <c:legendPos val="b"/>
      <c:layout>
        <c:manualLayout>
          <c:xMode val="edge"/>
          <c:yMode val="edge"/>
          <c:x val="0.13551336914143808"/>
          <c:y val="0.94562637564723651"/>
          <c:w val="0.79361542570776777"/>
          <c:h val="5.437362435276336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noProof="0" dirty="0">
                <a:solidFill>
                  <a:schemeClr val="tx1"/>
                </a:solidFill>
              </a:rPr>
              <a:t>Riikide laenukoormus</a:t>
            </a:r>
          </a:p>
        </c:rich>
      </c:tx>
      <c:layout>
        <c:manualLayout>
          <c:xMode val="edge"/>
          <c:yMode val="edge"/>
          <c:x val="0.42346819565135202"/>
          <c:y val="2.93341155764153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manualLayout>
          <c:layoutTarget val="inner"/>
          <c:xMode val="edge"/>
          <c:yMode val="edge"/>
          <c:x val="0.10460838026578197"/>
          <c:y val="0.13196794959151667"/>
          <c:w val="0.89539161973421788"/>
          <c:h val="0.73316579780710167"/>
        </c:manualLayout>
      </c:layout>
      <c:lineChart>
        <c:grouping val="standard"/>
        <c:varyColors val="0"/>
        <c:ser>
          <c:idx val="0"/>
          <c:order val="0"/>
          <c:tx>
            <c:strRef>
              <c:f>Debt!$D$46</c:f>
              <c:strCache>
                <c:ptCount val="1"/>
                <c:pt idx="0">
                  <c:v>Eesti</c:v>
                </c:pt>
              </c:strCache>
            </c:strRef>
          </c:tx>
          <c:spPr>
            <a:ln w="25400" cap="rnd">
              <a:solidFill>
                <a:srgbClr val="006EBE"/>
              </a:solidFill>
              <a:prstDash val="dash"/>
              <a:round/>
            </a:ln>
            <a:effectLst/>
          </c:spPr>
          <c:marker>
            <c:symbol val="none"/>
          </c:marker>
          <c:cat>
            <c:numRef>
              <c:f>Debt!$E$43:$R$43</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Debt!$E$46:$R$46</c:f>
              <c:numCache>
                <c:formatCode>_(* #,##0.00_);_(* \(#,##0.00\);_(* "-"??_);_(@_)</c:formatCode>
                <c:ptCount val="14"/>
                <c:pt idx="0">
                  <c:v>6.7</c:v>
                </c:pt>
                <c:pt idx="1">
                  <c:v>6.2</c:v>
                </c:pt>
                <c:pt idx="2">
                  <c:v>9.8000000000000007</c:v>
                </c:pt>
                <c:pt idx="3">
                  <c:v>10.199999999999999</c:v>
                </c:pt>
                <c:pt idx="4">
                  <c:v>10.6</c:v>
                </c:pt>
                <c:pt idx="5">
                  <c:v>10.1</c:v>
                </c:pt>
                <c:pt idx="6">
                  <c:v>10</c:v>
                </c:pt>
                <c:pt idx="7">
                  <c:v>9.1</c:v>
                </c:pt>
                <c:pt idx="8">
                  <c:v>8.1999999999999993</c:v>
                </c:pt>
                <c:pt idx="9">
                  <c:v>8.5</c:v>
                </c:pt>
                <c:pt idx="10">
                  <c:v>18.5</c:v>
                </c:pt>
                <c:pt idx="11">
                  <c:v>17.600000000000001</c:v>
                </c:pt>
                <c:pt idx="12">
                  <c:v>18.5</c:v>
                </c:pt>
                <c:pt idx="13" formatCode="_-* #\ ##0.0_-;\-* #\ ##0.0_-;_-* &quot;-&quot;??_-;_-@_-">
                  <c:v>19.600000000000001</c:v>
                </c:pt>
              </c:numCache>
            </c:numRef>
          </c:val>
          <c:smooth val="0"/>
          <c:extLst>
            <c:ext xmlns:c16="http://schemas.microsoft.com/office/drawing/2014/chart" uri="{C3380CC4-5D6E-409C-BE32-E72D297353CC}">
              <c16:uniqueId val="{00000000-78E4-4B09-BCB4-BB82FBA39A38}"/>
            </c:ext>
          </c:extLst>
        </c:ser>
        <c:ser>
          <c:idx val="2"/>
          <c:order val="2"/>
          <c:tx>
            <c:strRef>
              <c:f>Debt!$D$47</c:f>
              <c:strCache>
                <c:ptCount val="1"/>
                <c:pt idx="0">
                  <c:v>Leedu</c:v>
                </c:pt>
              </c:strCache>
            </c:strRef>
          </c:tx>
          <c:spPr>
            <a:ln w="25400" cap="rnd">
              <a:solidFill>
                <a:srgbClr val="FFA400"/>
              </a:solidFill>
              <a:round/>
            </a:ln>
            <a:effectLst/>
          </c:spPr>
          <c:marker>
            <c:symbol val="none"/>
          </c:marker>
          <c:cat>
            <c:numRef>
              <c:f>Debt!$E$43:$R$43</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Debt!$E$47:$R$47</c:f>
              <c:numCache>
                <c:formatCode>_(* #,##0.00_);_(* \(#,##0.00\);_(* "-"??_);_(@_)</c:formatCode>
                <c:ptCount val="14"/>
                <c:pt idx="0">
                  <c:v>36.200000000000003</c:v>
                </c:pt>
                <c:pt idx="1">
                  <c:v>37.1</c:v>
                </c:pt>
                <c:pt idx="2">
                  <c:v>39.700000000000003</c:v>
                </c:pt>
                <c:pt idx="3">
                  <c:v>38.700000000000003</c:v>
                </c:pt>
                <c:pt idx="4">
                  <c:v>40.5</c:v>
                </c:pt>
                <c:pt idx="5">
                  <c:v>42.5</c:v>
                </c:pt>
                <c:pt idx="6">
                  <c:v>39.700000000000003</c:v>
                </c:pt>
                <c:pt idx="7">
                  <c:v>39.1</c:v>
                </c:pt>
                <c:pt idx="8">
                  <c:v>33.700000000000003</c:v>
                </c:pt>
                <c:pt idx="9">
                  <c:v>35.799999999999997</c:v>
                </c:pt>
                <c:pt idx="10">
                  <c:v>46.3</c:v>
                </c:pt>
                <c:pt idx="11">
                  <c:v>43.7</c:v>
                </c:pt>
                <c:pt idx="12">
                  <c:v>38.4</c:v>
                </c:pt>
                <c:pt idx="13" formatCode="_-* #\ ##0.0_-;\-* #\ ##0.0_-;_-* &quot;-&quot;??_-;_-@_-">
                  <c:v>38.299999999999997</c:v>
                </c:pt>
              </c:numCache>
            </c:numRef>
          </c:val>
          <c:smooth val="0"/>
          <c:extLst>
            <c:ext xmlns:c16="http://schemas.microsoft.com/office/drawing/2014/chart" uri="{C3380CC4-5D6E-409C-BE32-E72D297353CC}">
              <c16:uniqueId val="{00000001-78E4-4B09-BCB4-BB82FBA39A38}"/>
            </c:ext>
          </c:extLst>
        </c:ser>
        <c:ser>
          <c:idx val="3"/>
          <c:order val="3"/>
          <c:tx>
            <c:strRef>
              <c:f>Debt!$D$48</c:f>
              <c:strCache>
                <c:ptCount val="1"/>
                <c:pt idx="0">
                  <c:v>Läti</c:v>
                </c:pt>
              </c:strCache>
            </c:strRef>
          </c:tx>
          <c:spPr>
            <a:ln w="25400" cap="rnd">
              <a:solidFill>
                <a:srgbClr val="003B8A"/>
              </a:solidFill>
              <a:round/>
            </a:ln>
            <a:effectLst/>
          </c:spPr>
          <c:marker>
            <c:symbol val="none"/>
          </c:marker>
          <c:cat>
            <c:numRef>
              <c:f>Debt!$E$43:$R$43</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Debt!$E$48:$R$48</c:f>
              <c:numCache>
                <c:formatCode>_(* #,##0.00_);_(* \(#,##0.00\);_(* "-"??_);_(@_)</c:formatCode>
                <c:ptCount val="14"/>
                <c:pt idx="0">
                  <c:v>47.7</c:v>
                </c:pt>
                <c:pt idx="1">
                  <c:v>45.1</c:v>
                </c:pt>
                <c:pt idx="2">
                  <c:v>42.4</c:v>
                </c:pt>
                <c:pt idx="3">
                  <c:v>40.4</c:v>
                </c:pt>
                <c:pt idx="4">
                  <c:v>41.6</c:v>
                </c:pt>
                <c:pt idx="5">
                  <c:v>37</c:v>
                </c:pt>
                <c:pt idx="6">
                  <c:v>40.299999999999997</c:v>
                </c:pt>
                <c:pt idx="7">
                  <c:v>38.9</c:v>
                </c:pt>
                <c:pt idx="8">
                  <c:v>37</c:v>
                </c:pt>
                <c:pt idx="9">
                  <c:v>36.5</c:v>
                </c:pt>
                <c:pt idx="10">
                  <c:v>42</c:v>
                </c:pt>
                <c:pt idx="11">
                  <c:v>43.7</c:v>
                </c:pt>
                <c:pt idx="12">
                  <c:v>40.799999999999997</c:v>
                </c:pt>
                <c:pt idx="13" formatCode="_-* #\ ##0.0_-;\-* #\ ##0.0_-;_-* &quot;-&quot;??_-;_-@_-">
                  <c:v>43.6</c:v>
                </c:pt>
              </c:numCache>
            </c:numRef>
          </c:val>
          <c:smooth val="0"/>
          <c:extLst>
            <c:ext xmlns:c16="http://schemas.microsoft.com/office/drawing/2014/chart" uri="{C3380CC4-5D6E-409C-BE32-E72D297353CC}">
              <c16:uniqueId val="{00000002-78E4-4B09-BCB4-BB82FBA39A38}"/>
            </c:ext>
          </c:extLst>
        </c:ser>
        <c:ser>
          <c:idx val="4"/>
          <c:order val="4"/>
          <c:tx>
            <c:strRef>
              <c:f>Debt!$D$49</c:f>
              <c:strCache>
                <c:ptCount val="1"/>
                <c:pt idx="0">
                  <c:v>Iirimaa</c:v>
                </c:pt>
              </c:strCache>
            </c:strRef>
          </c:tx>
          <c:spPr>
            <a:ln w="25400" cap="rnd">
              <a:solidFill>
                <a:srgbClr val="69D5F6"/>
              </a:solidFill>
              <a:round/>
            </a:ln>
            <a:effectLst/>
          </c:spPr>
          <c:marker>
            <c:symbol val="none"/>
          </c:marker>
          <c:cat>
            <c:numRef>
              <c:f>Debt!$E$43:$R$43</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Debt!$E$49:$R$49</c:f>
              <c:numCache>
                <c:formatCode>_(* #,##0.00_);_(* \(#,##0.00\);_(* "-"??_);_(@_)</c:formatCode>
                <c:ptCount val="14"/>
                <c:pt idx="0">
                  <c:v>86.2</c:v>
                </c:pt>
                <c:pt idx="1">
                  <c:v>110.5</c:v>
                </c:pt>
                <c:pt idx="2">
                  <c:v>119.7</c:v>
                </c:pt>
                <c:pt idx="3">
                  <c:v>120</c:v>
                </c:pt>
                <c:pt idx="4">
                  <c:v>104.3</c:v>
                </c:pt>
                <c:pt idx="5">
                  <c:v>76.7</c:v>
                </c:pt>
                <c:pt idx="6">
                  <c:v>74.3</c:v>
                </c:pt>
                <c:pt idx="7">
                  <c:v>67.599999999999994</c:v>
                </c:pt>
                <c:pt idx="8">
                  <c:v>63</c:v>
                </c:pt>
                <c:pt idx="9">
                  <c:v>57</c:v>
                </c:pt>
                <c:pt idx="10">
                  <c:v>58.4</c:v>
                </c:pt>
                <c:pt idx="11">
                  <c:v>55.4</c:v>
                </c:pt>
                <c:pt idx="12">
                  <c:v>44.7</c:v>
                </c:pt>
                <c:pt idx="13" formatCode="_-* #\ ##0.0_-;\-* #\ ##0.0_-;_-* &quot;-&quot;??_-;_-@_-">
                  <c:v>43.7</c:v>
                </c:pt>
              </c:numCache>
            </c:numRef>
          </c:val>
          <c:smooth val="0"/>
          <c:extLst>
            <c:ext xmlns:c16="http://schemas.microsoft.com/office/drawing/2014/chart" uri="{C3380CC4-5D6E-409C-BE32-E72D297353CC}">
              <c16:uniqueId val="{00000003-78E4-4B09-BCB4-BB82FBA39A38}"/>
            </c:ext>
          </c:extLst>
        </c:ser>
        <c:ser>
          <c:idx val="7"/>
          <c:order val="7"/>
          <c:tx>
            <c:strRef>
              <c:f>Debt!$D$53</c:f>
              <c:strCache>
                <c:ptCount val="1"/>
                <c:pt idx="0">
                  <c:v>Soome</c:v>
                </c:pt>
              </c:strCache>
            </c:strRef>
          </c:tx>
          <c:spPr>
            <a:ln w="25400" cap="rnd">
              <a:solidFill>
                <a:srgbClr val="FF6000"/>
              </a:solidFill>
              <a:round/>
            </a:ln>
            <a:effectLst/>
          </c:spPr>
          <c:marker>
            <c:symbol val="none"/>
          </c:marker>
          <c:cat>
            <c:numRef>
              <c:f>Debt!$E$43:$R$43</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Debt!$E$53:$R$53</c:f>
              <c:numCache>
                <c:formatCode>_(* #,##0.00_);_(* \(#,##0.00\);_(* "-"??_);_(@_)</c:formatCode>
                <c:ptCount val="14"/>
                <c:pt idx="0">
                  <c:v>46.9</c:v>
                </c:pt>
                <c:pt idx="1">
                  <c:v>48.3</c:v>
                </c:pt>
                <c:pt idx="2">
                  <c:v>53.6</c:v>
                </c:pt>
                <c:pt idx="3">
                  <c:v>56.2</c:v>
                </c:pt>
                <c:pt idx="4">
                  <c:v>59.8</c:v>
                </c:pt>
                <c:pt idx="5">
                  <c:v>68.3</c:v>
                </c:pt>
                <c:pt idx="6">
                  <c:v>68</c:v>
                </c:pt>
                <c:pt idx="7">
                  <c:v>66</c:v>
                </c:pt>
                <c:pt idx="8">
                  <c:v>64.8</c:v>
                </c:pt>
                <c:pt idx="9">
                  <c:v>64.900000000000006</c:v>
                </c:pt>
                <c:pt idx="10">
                  <c:v>74.7</c:v>
                </c:pt>
                <c:pt idx="11">
                  <c:v>72.599999999999994</c:v>
                </c:pt>
                <c:pt idx="12">
                  <c:v>73</c:v>
                </c:pt>
                <c:pt idx="13" formatCode="_-* #\ ##0.0_-;\-* #\ ##0.0_-;_-* &quot;-&quot;??_-;_-@_-">
                  <c:v>75.8</c:v>
                </c:pt>
              </c:numCache>
            </c:numRef>
          </c:val>
          <c:smooth val="0"/>
          <c:extLst>
            <c:ext xmlns:c16="http://schemas.microsoft.com/office/drawing/2014/chart" uri="{C3380CC4-5D6E-409C-BE32-E72D297353CC}">
              <c16:uniqueId val="{00000004-78E4-4B09-BCB4-BB82FBA39A38}"/>
            </c:ext>
          </c:extLst>
        </c:ser>
        <c:dLbls>
          <c:showLegendKey val="0"/>
          <c:showVal val="0"/>
          <c:showCatName val="0"/>
          <c:showSerName val="0"/>
          <c:showPercent val="0"/>
          <c:showBubbleSize val="0"/>
        </c:dLbls>
        <c:smooth val="0"/>
        <c:axId val="232251768"/>
        <c:axId val="232258000"/>
        <c:extLst>
          <c:ext xmlns:c15="http://schemas.microsoft.com/office/drawing/2012/chart" uri="{02D57815-91ED-43cb-92C2-25804820EDAC}">
            <c15:filteredLineSeries>
              <c15:ser>
                <c:idx val="1"/>
                <c:order val="1"/>
                <c:tx>
                  <c:strRef>
                    <c:extLst>
                      <c:ext uri="{02D57815-91ED-43cb-92C2-25804820EDAC}">
                        <c15:formulaRef>
                          <c15:sqref>Debt!$D$50</c15:sqref>
                        </c15:formulaRef>
                      </c:ext>
                    </c:extLst>
                    <c:strCache>
                      <c:ptCount val="1"/>
                      <c:pt idx="0">
                        <c:v>Czech Rep.</c:v>
                      </c:pt>
                    </c:strCache>
                  </c:strRef>
                </c:tx>
                <c:spPr>
                  <a:ln w="19050" cap="rnd">
                    <a:solidFill>
                      <a:schemeClr val="accent2"/>
                    </a:solidFill>
                    <a:round/>
                  </a:ln>
                  <a:effectLst/>
                </c:spPr>
                <c:marker>
                  <c:symbol val="none"/>
                </c:marker>
                <c:cat>
                  <c:numRef>
                    <c:extLst>
                      <c:ext uri="{02D57815-91ED-43cb-92C2-25804820EDAC}">
                        <c15:formulaRef>
                          <c15:sqref>Debt!$E$43:$R$43</c15:sqref>
                        </c15:formulaRef>
                      </c:ext>
                    </c:extLst>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extLst>
                      <c:ext uri="{02D57815-91ED-43cb-92C2-25804820EDAC}">
                        <c15:formulaRef>
                          <c15:sqref>Debt!$H$50:$R$50</c15:sqref>
                        </c15:formulaRef>
                      </c:ext>
                    </c:extLst>
                    <c:numCache>
                      <c:formatCode>_(* #,##0.00_);_(* \(#,##0.00\);_(* "-"??_);_(@_)</c:formatCode>
                      <c:ptCount val="11"/>
                      <c:pt idx="0">
                        <c:v>44.4</c:v>
                      </c:pt>
                      <c:pt idx="1">
                        <c:v>41.9</c:v>
                      </c:pt>
                      <c:pt idx="2">
                        <c:v>39.700000000000003</c:v>
                      </c:pt>
                      <c:pt idx="3">
                        <c:v>36.6</c:v>
                      </c:pt>
                      <c:pt idx="4">
                        <c:v>34.200000000000003</c:v>
                      </c:pt>
                      <c:pt idx="5">
                        <c:v>32.1</c:v>
                      </c:pt>
                      <c:pt idx="6">
                        <c:v>30</c:v>
                      </c:pt>
                      <c:pt idx="7">
                        <c:v>37.700000000000003</c:v>
                      </c:pt>
                      <c:pt idx="8">
                        <c:v>42</c:v>
                      </c:pt>
                      <c:pt idx="9">
                        <c:v>44.1</c:v>
                      </c:pt>
                      <c:pt idx="10" formatCode="_-* #\ ##0.0_-;\-* #\ ##0.0_-;_-* &quot;-&quot;??_-;_-@_-">
                        <c:v>44</c:v>
                      </c:pt>
                    </c:numCache>
                  </c:numRef>
                </c:val>
                <c:smooth val="0"/>
                <c:extLst>
                  <c:ext xmlns:c16="http://schemas.microsoft.com/office/drawing/2014/chart" uri="{C3380CC4-5D6E-409C-BE32-E72D297353CC}">
                    <c16:uniqueId val="{00000005-78E4-4B09-BCB4-BB82FBA39A3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Debt!$D$52</c15:sqref>
                        </c15:formulaRef>
                      </c:ext>
                    </c:extLst>
                    <c:strCache>
                      <c:ptCount val="1"/>
                      <c:pt idx="0">
                        <c:v>Slovenia</c:v>
                      </c:pt>
                    </c:strCache>
                  </c:strRef>
                </c:tx>
                <c:spPr>
                  <a:ln w="19050"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Debt!$E$43:$R$43</c15:sqref>
                        </c15:formulaRef>
                      </c:ext>
                    </c:extLst>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extLst xmlns:c15="http://schemas.microsoft.com/office/drawing/2012/chart">
                      <c:ext xmlns:c15="http://schemas.microsoft.com/office/drawing/2012/chart" uri="{02D57815-91ED-43cb-92C2-25804820EDAC}">
                        <c15:formulaRef>
                          <c15:sqref>Debt!$H$52:$R$52</c15:sqref>
                        </c15:formulaRef>
                      </c:ext>
                    </c:extLst>
                    <c:numCache>
                      <c:formatCode>_(* #,##0.00_);_(* \(#,##0.00\);_(* "-"??_);_(@_)</c:formatCode>
                      <c:ptCount val="11"/>
                      <c:pt idx="0">
                        <c:v>70</c:v>
                      </c:pt>
                      <c:pt idx="1">
                        <c:v>80.3</c:v>
                      </c:pt>
                      <c:pt idx="2">
                        <c:v>82.6</c:v>
                      </c:pt>
                      <c:pt idx="3">
                        <c:v>78.5</c:v>
                      </c:pt>
                      <c:pt idx="4">
                        <c:v>74.2</c:v>
                      </c:pt>
                      <c:pt idx="5">
                        <c:v>70.3</c:v>
                      </c:pt>
                      <c:pt idx="6">
                        <c:v>65.400000000000006</c:v>
                      </c:pt>
                      <c:pt idx="7">
                        <c:v>79.599999999999994</c:v>
                      </c:pt>
                      <c:pt idx="8">
                        <c:v>74.5</c:v>
                      </c:pt>
                      <c:pt idx="9">
                        <c:v>69.900000000000006</c:v>
                      </c:pt>
                      <c:pt idx="10" formatCode="_-* #\ ##0.0_-;\-* #\ ##0.0_-;_-* &quot;-&quot;??_-;_-@_-">
                        <c:v>69.2</c:v>
                      </c:pt>
                    </c:numCache>
                  </c:numRef>
                </c:val>
                <c:smooth val="0"/>
                <c:extLst xmlns:c15="http://schemas.microsoft.com/office/drawing/2012/chart">
                  <c:ext xmlns:c16="http://schemas.microsoft.com/office/drawing/2014/chart" uri="{C3380CC4-5D6E-409C-BE32-E72D297353CC}">
                    <c16:uniqueId val="{00000006-78E4-4B09-BCB4-BB82FBA39A3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Debt!$D$55</c15:sqref>
                        </c15:formulaRef>
                      </c:ext>
                    </c:extLst>
                    <c:strCache>
                      <c:ptCount val="1"/>
                      <c:pt idx="0">
                        <c:v>Belgium</c:v>
                      </c:pt>
                    </c:strCache>
                  </c:strRef>
                </c:tx>
                <c:spPr>
                  <a:ln w="19050"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Debt!$E$43:$R$43</c15:sqref>
                        </c15:formulaRef>
                      </c:ext>
                    </c:extLst>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extLst xmlns:c15="http://schemas.microsoft.com/office/drawing/2012/chart">
                      <c:ext xmlns:c15="http://schemas.microsoft.com/office/drawing/2012/chart" uri="{02D57815-91ED-43cb-92C2-25804820EDAC}">
                        <c15:formulaRef>
                          <c15:sqref>Debt!$H$55:$R$55</c15:sqref>
                        </c15:formulaRef>
                      </c:ext>
                    </c:extLst>
                    <c:numCache>
                      <c:formatCode>_(* #,##0.00_);_(* \(#,##0.00\);_(* "-"??_);_(@_)</c:formatCode>
                      <c:ptCount val="11"/>
                      <c:pt idx="0">
                        <c:v>105.5</c:v>
                      </c:pt>
                      <c:pt idx="1">
                        <c:v>107</c:v>
                      </c:pt>
                      <c:pt idx="2">
                        <c:v>105.2</c:v>
                      </c:pt>
                      <c:pt idx="3">
                        <c:v>105</c:v>
                      </c:pt>
                      <c:pt idx="4">
                        <c:v>102</c:v>
                      </c:pt>
                      <c:pt idx="5">
                        <c:v>99.9</c:v>
                      </c:pt>
                      <c:pt idx="6">
                        <c:v>97.6</c:v>
                      </c:pt>
                      <c:pt idx="7">
                        <c:v>112</c:v>
                      </c:pt>
                      <c:pt idx="8">
                        <c:v>109.1</c:v>
                      </c:pt>
                      <c:pt idx="9">
                        <c:v>105.1</c:v>
                      </c:pt>
                      <c:pt idx="10" formatCode="_-* #\ ##0.0_-;\-* #\ ##0.0_-;_-* &quot;-&quot;??_-;_-@_-">
                        <c:v>105.2</c:v>
                      </c:pt>
                    </c:numCache>
                  </c:numRef>
                </c:val>
                <c:smooth val="0"/>
                <c:extLst xmlns:c15="http://schemas.microsoft.com/office/drawing/2012/chart">
                  <c:ext xmlns:c16="http://schemas.microsoft.com/office/drawing/2014/chart" uri="{C3380CC4-5D6E-409C-BE32-E72D297353CC}">
                    <c16:uniqueId val="{00000007-78E4-4B09-BCB4-BB82FBA39A38}"/>
                  </c:ext>
                </c:extLst>
              </c15:ser>
            </c15:filteredLineSeries>
          </c:ext>
        </c:extLst>
      </c:lineChart>
      <c:catAx>
        <c:axId val="232251768"/>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Roboto Condensed (Body)"/>
                <a:ea typeface="+mn-ea"/>
                <a:cs typeface="+mn-cs"/>
              </a:defRPr>
            </a:pPr>
            <a:endParaRPr lang="et-EE"/>
          </a:p>
        </c:txPr>
        <c:crossAx val="232258000"/>
        <c:crosses val="autoZero"/>
        <c:auto val="1"/>
        <c:lblAlgn val="ctr"/>
        <c:lblOffset val="100"/>
        <c:noMultiLvlLbl val="0"/>
      </c:catAx>
      <c:valAx>
        <c:axId val="232258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Roboto Condensed (Body)"/>
                <a:ea typeface="+mn-ea"/>
                <a:cs typeface="+mn-cs"/>
              </a:defRPr>
            </a:pPr>
            <a:endParaRPr lang="et-EE"/>
          </a:p>
        </c:txPr>
        <c:crossAx val="232251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t-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t-EE"/>
              <a:t>Eesti riigi reitingud</a:t>
            </a:r>
          </a:p>
        </c:rich>
      </c:tx>
      <c:layout>
        <c:manualLayout>
          <c:xMode val="edge"/>
          <c:yMode val="edge"/>
          <c:x val="0.41808947457568463"/>
          <c:y val="1.5747258241147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t-EE"/>
        </a:p>
      </c:txPr>
    </c:title>
    <c:autoTitleDeleted val="0"/>
    <c:plotArea>
      <c:layout>
        <c:manualLayout>
          <c:layoutTarget val="inner"/>
          <c:xMode val="edge"/>
          <c:yMode val="edge"/>
          <c:x val="8.205269997322702E-2"/>
          <c:y val="0.13064400558915915"/>
          <c:w val="0.87557325142379461"/>
          <c:h val="0.69732375415077341"/>
        </c:manualLayout>
      </c:layout>
      <c:lineChart>
        <c:grouping val="standard"/>
        <c:varyColors val="0"/>
        <c:ser>
          <c:idx val="1"/>
          <c:order val="0"/>
          <c:tx>
            <c:strRef>
              <c:f>Rating!$J$8</c:f>
              <c:strCache>
                <c:ptCount val="1"/>
                <c:pt idx="0">
                  <c:v>S&amp;P</c:v>
                </c:pt>
              </c:strCache>
            </c:strRef>
          </c:tx>
          <c:spPr>
            <a:ln w="25400" cap="rnd">
              <a:solidFill>
                <a:srgbClr val="006EBE"/>
              </a:solidFill>
              <a:prstDash val="dash"/>
              <a:round/>
            </a:ln>
            <a:effectLst/>
          </c:spPr>
          <c:marker>
            <c:symbol val="none"/>
          </c:marker>
          <c:cat>
            <c:numRef>
              <c:f>Rating!$I$11:$I$38</c:f>
              <c:numCache>
                <c:formatCode>General</c:formatCode>
                <c:ptCount val="2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numCache>
            </c:numRef>
          </c:cat>
          <c:val>
            <c:numRef>
              <c:f>Rating!$J$11:$J$38</c:f>
              <c:numCache>
                <c:formatCode>General</c:formatCode>
                <c:ptCount val="28"/>
                <c:pt idx="0">
                  <c:v>12</c:v>
                </c:pt>
                <c:pt idx="1">
                  <c:v>12</c:v>
                </c:pt>
                <c:pt idx="2">
                  <c:v>12</c:v>
                </c:pt>
                <c:pt idx="3">
                  <c:v>12</c:v>
                </c:pt>
                <c:pt idx="4">
                  <c:v>13</c:v>
                </c:pt>
                <c:pt idx="5">
                  <c:v>13</c:v>
                </c:pt>
                <c:pt idx="6">
                  <c:v>13</c:v>
                </c:pt>
                <c:pt idx="7">
                  <c:v>14</c:v>
                </c:pt>
                <c:pt idx="8">
                  <c:v>14</c:v>
                </c:pt>
                <c:pt idx="9">
                  <c:v>14</c:v>
                </c:pt>
                <c:pt idx="10">
                  <c:v>14</c:v>
                </c:pt>
                <c:pt idx="11">
                  <c:v>14</c:v>
                </c:pt>
                <c:pt idx="12">
                  <c:v>13</c:v>
                </c:pt>
                <c:pt idx="13">
                  <c:v>14</c:v>
                </c:pt>
                <c:pt idx="14">
                  <c:v>16</c:v>
                </c:pt>
                <c:pt idx="15">
                  <c:v>16</c:v>
                </c:pt>
                <c:pt idx="16">
                  <c:v>16</c:v>
                </c:pt>
                <c:pt idx="17">
                  <c:v>16</c:v>
                </c:pt>
                <c:pt idx="18">
                  <c:v>16</c:v>
                </c:pt>
                <c:pt idx="19">
                  <c:v>16</c:v>
                </c:pt>
                <c:pt idx="20">
                  <c:v>16</c:v>
                </c:pt>
                <c:pt idx="21">
                  <c:v>16</c:v>
                </c:pt>
                <c:pt idx="22">
                  <c:v>16</c:v>
                </c:pt>
                <c:pt idx="23">
                  <c:v>16</c:v>
                </c:pt>
                <c:pt idx="24">
                  <c:v>16</c:v>
                </c:pt>
                <c:pt idx="25">
                  <c:v>16</c:v>
                </c:pt>
                <c:pt idx="26">
                  <c:v>16</c:v>
                </c:pt>
                <c:pt idx="27">
                  <c:v>15</c:v>
                </c:pt>
              </c:numCache>
            </c:numRef>
          </c:val>
          <c:smooth val="0"/>
          <c:extLst>
            <c:ext xmlns:c16="http://schemas.microsoft.com/office/drawing/2014/chart" uri="{C3380CC4-5D6E-409C-BE32-E72D297353CC}">
              <c16:uniqueId val="{00000000-5BFC-4B71-AB26-FE7A8907DC27}"/>
            </c:ext>
          </c:extLst>
        </c:ser>
        <c:ser>
          <c:idx val="2"/>
          <c:order val="1"/>
          <c:tx>
            <c:strRef>
              <c:f>Rating!$K$8</c:f>
              <c:strCache>
                <c:ptCount val="1"/>
                <c:pt idx="0">
                  <c:v>Fitch</c:v>
                </c:pt>
              </c:strCache>
            </c:strRef>
          </c:tx>
          <c:spPr>
            <a:ln w="25400" cap="rnd">
              <a:solidFill>
                <a:srgbClr val="FFA400"/>
              </a:solidFill>
              <a:prstDash val="dash"/>
              <a:round/>
            </a:ln>
            <a:effectLst/>
          </c:spPr>
          <c:marker>
            <c:symbol val="none"/>
          </c:marker>
          <c:cat>
            <c:numRef>
              <c:f>Rating!$I$11:$I$38</c:f>
              <c:numCache>
                <c:formatCode>General</c:formatCode>
                <c:ptCount val="2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numCache>
            </c:numRef>
          </c:cat>
          <c:val>
            <c:numRef>
              <c:f>Rating!$K$11:$K$38</c:f>
              <c:numCache>
                <c:formatCode>General</c:formatCode>
                <c:ptCount val="28"/>
                <c:pt idx="0">
                  <c:v>11</c:v>
                </c:pt>
                <c:pt idx="1">
                  <c:v>11</c:v>
                </c:pt>
                <c:pt idx="2">
                  <c:v>11</c:v>
                </c:pt>
                <c:pt idx="3">
                  <c:v>12</c:v>
                </c:pt>
                <c:pt idx="4">
                  <c:v>13</c:v>
                </c:pt>
                <c:pt idx="5">
                  <c:v>13</c:v>
                </c:pt>
                <c:pt idx="6">
                  <c:v>13</c:v>
                </c:pt>
                <c:pt idx="7">
                  <c:v>14</c:v>
                </c:pt>
                <c:pt idx="8">
                  <c:v>14</c:v>
                </c:pt>
                <c:pt idx="9">
                  <c:v>14</c:v>
                </c:pt>
                <c:pt idx="10">
                  <c:v>14</c:v>
                </c:pt>
                <c:pt idx="11">
                  <c:v>13</c:v>
                </c:pt>
                <c:pt idx="12">
                  <c:v>12</c:v>
                </c:pt>
                <c:pt idx="13">
                  <c:v>14</c:v>
                </c:pt>
                <c:pt idx="14">
                  <c:v>15</c:v>
                </c:pt>
                <c:pt idx="15">
                  <c:v>15</c:v>
                </c:pt>
                <c:pt idx="16">
                  <c:v>15</c:v>
                </c:pt>
                <c:pt idx="17">
                  <c:v>15</c:v>
                </c:pt>
                <c:pt idx="18">
                  <c:v>15</c:v>
                </c:pt>
                <c:pt idx="19">
                  <c:v>15</c:v>
                </c:pt>
                <c:pt idx="20">
                  <c:v>15</c:v>
                </c:pt>
                <c:pt idx="21">
                  <c:v>16</c:v>
                </c:pt>
                <c:pt idx="22">
                  <c:v>16</c:v>
                </c:pt>
                <c:pt idx="23">
                  <c:v>16</c:v>
                </c:pt>
                <c:pt idx="24">
                  <c:v>16</c:v>
                </c:pt>
                <c:pt idx="25">
                  <c:v>16</c:v>
                </c:pt>
                <c:pt idx="26">
                  <c:v>15</c:v>
                </c:pt>
                <c:pt idx="27">
                  <c:v>15</c:v>
                </c:pt>
              </c:numCache>
            </c:numRef>
          </c:val>
          <c:smooth val="0"/>
          <c:extLst>
            <c:ext xmlns:c16="http://schemas.microsoft.com/office/drawing/2014/chart" uri="{C3380CC4-5D6E-409C-BE32-E72D297353CC}">
              <c16:uniqueId val="{00000001-5BFC-4B71-AB26-FE7A8907DC27}"/>
            </c:ext>
          </c:extLst>
        </c:ser>
        <c:ser>
          <c:idx val="3"/>
          <c:order val="2"/>
          <c:tx>
            <c:strRef>
              <c:f>Rating!$L$8</c:f>
              <c:strCache>
                <c:ptCount val="1"/>
                <c:pt idx="0">
                  <c:v>Moody's</c:v>
                </c:pt>
              </c:strCache>
            </c:strRef>
          </c:tx>
          <c:spPr>
            <a:ln w="25400" cap="rnd">
              <a:solidFill>
                <a:srgbClr val="003B8A"/>
              </a:solidFill>
              <a:prstDash val="dash"/>
              <a:round/>
            </a:ln>
            <a:effectLst/>
          </c:spPr>
          <c:marker>
            <c:symbol val="none"/>
          </c:marker>
          <c:cat>
            <c:numRef>
              <c:f>Rating!$I$11:$I$38</c:f>
              <c:numCache>
                <c:formatCode>General</c:formatCode>
                <c:ptCount val="28"/>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pt idx="24">
                  <c:v>2021</c:v>
                </c:pt>
                <c:pt idx="25">
                  <c:v>2022</c:v>
                </c:pt>
                <c:pt idx="26">
                  <c:v>2023</c:v>
                </c:pt>
                <c:pt idx="27">
                  <c:v>2024</c:v>
                </c:pt>
              </c:numCache>
            </c:numRef>
          </c:cat>
          <c:val>
            <c:numRef>
              <c:f>Rating!$L$11:$L$38</c:f>
              <c:numCache>
                <c:formatCode>General</c:formatCode>
                <c:ptCount val="28"/>
                <c:pt idx="0">
                  <c:v>12</c:v>
                </c:pt>
                <c:pt idx="1">
                  <c:v>12</c:v>
                </c:pt>
                <c:pt idx="2">
                  <c:v>12</c:v>
                </c:pt>
                <c:pt idx="3">
                  <c:v>12</c:v>
                </c:pt>
                <c:pt idx="4">
                  <c:v>12</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pt idx="21">
                  <c:v>15</c:v>
                </c:pt>
                <c:pt idx="22">
                  <c:v>15</c:v>
                </c:pt>
                <c:pt idx="23">
                  <c:v>15</c:v>
                </c:pt>
                <c:pt idx="24">
                  <c:v>15</c:v>
                </c:pt>
                <c:pt idx="25">
                  <c:v>15</c:v>
                </c:pt>
                <c:pt idx="26">
                  <c:v>15</c:v>
                </c:pt>
                <c:pt idx="27">
                  <c:v>15</c:v>
                </c:pt>
              </c:numCache>
            </c:numRef>
          </c:val>
          <c:smooth val="0"/>
          <c:extLst>
            <c:ext xmlns:c16="http://schemas.microsoft.com/office/drawing/2014/chart" uri="{C3380CC4-5D6E-409C-BE32-E72D297353CC}">
              <c16:uniqueId val="{00000002-5BFC-4B71-AB26-FE7A8907DC27}"/>
            </c:ext>
          </c:extLst>
        </c:ser>
        <c:dLbls>
          <c:showLegendKey val="0"/>
          <c:showVal val="0"/>
          <c:showCatName val="0"/>
          <c:showSerName val="0"/>
          <c:showPercent val="0"/>
          <c:showBubbleSize val="0"/>
        </c:dLbls>
        <c:smooth val="0"/>
        <c:axId val="777954160"/>
        <c:axId val="777958096"/>
      </c:lineChart>
      <c:catAx>
        <c:axId val="777954160"/>
        <c:scaling>
          <c:orientation val="minMax"/>
        </c:scaling>
        <c:delete val="0"/>
        <c:axPos val="b"/>
        <c:numFmt formatCode="General" sourceLinked="1"/>
        <c:majorTickMark val="none"/>
        <c:minorTickMark val="none"/>
        <c:tickLblPos val="nextTo"/>
        <c:spPr>
          <a:noFill/>
          <a:ln w="1587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t-EE"/>
          </a:p>
        </c:txPr>
        <c:crossAx val="777958096"/>
        <c:crosses val="autoZero"/>
        <c:auto val="1"/>
        <c:lblAlgn val="ctr"/>
        <c:lblOffset val="100"/>
        <c:noMultiLvlLbl val="0"/>
      </c:catAx>
      <c:valAx>
        <c:axId val="777958096"/>
        <c:scaling>
          <c:orientation val="minMax"/>
          <c:min val="1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777954160"/>
        <c:crosses val="autoZero"/>
        <c:crossBetween val="between"/>
      </c:valAx>
      <c:spPr>
        <a:noFill/>
        <a:ln>
          <a:noFill/>
        </a:ln>
        <a:effectLst/>
      </c:spPr>
    </c:plotArea>
    <c:legend>
      <c:legendPos val="b"/>
      <c:layout>
        <c:manualLayout>
          <c:xMode val="edge"/>
          <c:yMode val="edge"/>
          <c:x val="0.3412571645044904"/>
          <c:y val="0.94428000971700188"/>
          <c:w val="0.34639855589816065"/>
          <c:h val="5.2570547716920345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0"/>
      </a:schemeClr>
    </a:solidFill>
    <a:ln w="9525" cap="flat" cmpd="sng" algn="ctr">
      <a:noFill/>
      <a:round/>
    </a:ln>
    <a:effectLst/>
  </c:spPr>
  <c:txPr>
    <a:bodyPr/>
    <a:lstStyle/>
    <a:p>
      <a:pPr>
        <a:defRPr>
          <a:solidFill>
            <a:sysClr val="windowText" lastClr="000000"/>
          </a:solidFill>
        </a:defRPr>
      </a:pPr>
      <a:endParaRPr lang="et-E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829957902291E-2"/>
          <c:y val="2.5809482932412481E-3"/>
          <c:w val="0.88045598505721179"/>
          <c:h val="0.87912585923223496"/>
        </c:manualLayout>
      </c:layout>
      <c:barChart>
        <c:barDir val="bar"/>
        <c:grouping val="stacked"/>
        <c:varyColors val="0"/>
        <c:ser>
          <c:idx val="0"/>
          <c:order val="0"/>
          <c:tx>
            <c:strRef>
              <c:f>'riigieelarve dünaamika'!$I$47</c:f>
              <c:strCache>
                <c:ptCount val="1"/>
                <c:pt idx="0">
                  <c:v>Sotsiaalmaks</c:v>
                </c:pt>
              </c:strCache>
            </c:strRef>
          </c:tx>
          <c:spPr>
            <a:solidFill>
              <a:srgbClr val="006EBE"/>
            </a:solidFill>
            <a:ln>
              <a:noFill/>
            </a:ln>
            <a:effectLst/>
          </c:spPr>
          <c:invertIfNegative val="0"/>
          <c:dLbls>
            <c:dLbl>
              <c:idx val="1"/>
              <c:tx>
                <c:rich>
                  <a:bodyPr/>
                  <a:lstStyle/>
                  <a:p>
                    <a:fld id="{C6AFE80C-5328-49B5-8894-7E144B677075}" type="SERIESNAME">
                      <a:rPr lang="en-US">
                        <a:solidFill>
                          <a:schemeClr val="bg1"/>
                        </a:solidFill>
                      </a:rPr>
                      <a:pPr/>
                      <a:t>[SERIES NAME]</a:t>
                    </a:fld>
                    <a:r>
                      <a:rPr lang="en-US" baseline="0" dirty="0">
                        <a:solidFill>
                          <a:schemeClr val="bg1"/>
                        </a:solidFill>
                      </a:rPr>
                      <a:t>
</a:t>
                    </a:r>
                    <a:fld id="{E433B8D8-0588-4C54-8121-8E1E7996B3BF}" type="VALUE">
                      <a:rPr lang="en-US" b="1" baseline="0" smtClean="0">
                        <a:solidFill>
                          <a:schemeClr val="bg1"/>
                        </a:solidFill>
                      </a:rPr>
                      <a:pPr/>
                      <a:t>[VALUE]</a:t>
                    </a:fld>
                    <a:endParaRPr lang="en-US" baseline="0" dirty="0">
                      <a:solidFill>
                        <a:schemeClr val="bg1"/>
                      </a:solidFill>
                    </a:endParaRPr>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6DBA-4212-804F-8D2D4BA7181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'riigieelarve dünaamika'!$J$46:$K$46</c:f>
              <c:strCache>
                <c:ptCount val="2"/>
                <c:pt idx="0">
                  <c:v>Kulud</c:v>
                </c:pt>
                <c:pt idx="1">
                  <c:v>Tulud</c:v>
                </c:pt>
              </c:strCache>
            </c:strRef>
          </c:cat>
          <c:val>
            <c:numRef>
              <c:f>'riigieelarve dünaamika'!$J$47:$K$47</c:f>
              <c:numCache>
                <c:formatCode>0.0</c:formatCode>
                <c:ptCount val="2"/>
                <c:pt idx="1">
                  <c:v>4.9630000000000001</c:v>
                </c:pt>
              </c:numCache>
            </c:numRef>
          </c:val>
          <c:extLst>
            <c:ext xmlns:c16="http://schemas.microsoft.com/office/drawing/2014/chart" uri="{C3380CC4-5D6E-409C-BE32-E72D297353CC}">
              <c16:uniqueId val="{00000000-6734-4919-B536-6235FAA072D4}"/>
            </c:ext>
          </c:extLst>
        </c:ser>
        <c:ser>
          <c:idx val="1"/>
          <c:order val="1"/>
          <c:tx>
            <c:strRef>
              <c:f>'riigieelarve dünaamika'!$I$48</c:f>
              <c:strCache>
                <c:ptCount val="1"/>
                <c:pt idx="0">
                  <c:v>Käibemaks</c:v>
                </c:pt>
              </c:strCache>
            </c:strRef>
          </c:tx>
          <c:spPr>
            <a:solidFill>
              <a:srgbClr val="FFA400"/>
            </a:solidFill>
            <a:ln>
              <a:noFill/>
            </a:ln>
            <a:effectLst/>
          </c:spPr>
          <c:invertIfNegative val="0"/>
          <c:dLbls>
            <c:dLbl>
              <c:idx val="1"/>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fld id="{CBCB1CAE-DC01-4C39-994C-18C6798FA213}" type="SERIESNAME">
                      <a:rPr lang="en-US"/>
                      <a:pPr>
                        <a:defRPr sz="1000">
                          <a:solidFill>
                            <a:schemeClr val="tx1"/>
                          </a:solidFill>
                        </a:defRPr>
                      </a:pPr>
                      <a:t>[SERIES NAME]</a:t>
                    </a:fld>
                    <a:r>
                      <a:rPr lang="en-US" baseline="0" dirty="0"/>
                      <a:t>
</a:t>
                    </a:r>
                    <a:fld id="{C4B1465F-7DCC-4BB8-8351-DE16CE24C98F}" type="VALUE">
                      <a:rPr lang="en-US" b="1" baseline="0" smtClean="0"/>
                      <a:pPr>
                        <a:defRPr sz="1000">
                          <a:solidFill>
                            <a:schemeClr val="tx1"/>
                          </a:solidFill>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6DBA-4212-804F-8D2D4BA7181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'riigieelarve dünaamika'!$J$46:$K$46</c:f>
              <c:strCache>
                <c:ptCount val="2"/>
                <c:pt idx="0">
                  <c:v>Kulud</c:v>
                </c:pt>
                <c:pt idx="1">
                  <c:v>Tulud</c:v>
                </c:pt>
              </c:strCache>
            </c:strRef>
          </c:cat>
          <c:val>
            <c:numRef>
              <c:f>'riigieelarve dünaamika'!$J$48:$K$48</c:f>
              <c:numCache>
                <c:formatCode>0.0</c:formatCode>
                <c:ptCount val="2"/>
                <c:pt idx="1">
                  <c:v>4.0670000000000002</c:v>
                </c:pt>
              </c:numCache>
            </c:numRef>
          </c:val>
          <c:extLst>
            <c:ext xmlns:c16="http://schemas.microsoft.com/office/drawing/2014/chart" uri="{C3380CC4-5D6E-409C-BE32-E72D297353CC}">
              <c16:uniqueId val="{00000001-6734-4919-B536-6235FAA072D4}"/>
            </c:ext>
          </c:extLst>
        </c:ser>
        <c:ser>
          <c:idx val="2"/>
          <c:order val="2"/>
          <c:tx>
            <c:strRef>
              <c:f>'riigieelarve dünaamika'!$I$49</c:f>
              <c:strCache>
                <c:ptCount val="1"/>
                <c:pt idx="0">
                  <c:v>Füüsilise isiku tulumaks</c:v>
                </c:pt>
              </c:strCache>
            </c:strRef>
          </c:tx>
          <c:spPr>
            <a:solidFill>
              <a:srgbClr val="003B8A"/>
            </a:solidFill>
            <a:ln>
              <a:noFill/>
            </a:ln>
            <a:effectLst/>
          </c:spPr>
          <c:invertIfNegative val="0"/>
          <c:dLbls>
            <c:dLbl>
              <c:idx val="1"/>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fld id="{281786EC-572A-4562-A63A-9FD2E9C15721}" type="SERIESNAME">
                      <a:rPr lang="en-US">
                        <a:solidFill>
                          <a:schemeClr val="bg1"/>
                        </a:solidFill>
                      </a:rPr>
                      <a:pPr>
                        <a:defRPr sz="1000">
                          <a:solidFill>
                            <a:schemeClr val="bg1"/>
                          </a:solidFill>
                        </a:defRPr>
                      </a:pPr>
                      <a:t>[SERIES NAME]</a:t>
                    </a:fld>
                    <a:r>
                      <a:rPr lang="en-US" baseline="0" dirty="0">
                        <a:solidFill>
                          <a:schemeClr val="bg1"/>
                        </a:solidFill>
                      </a:rPr>
                      <a:t>
</a:t>
                    </a:r>
                    <a:fld id="{D379BD30-EC71-4BD1-B282-FE850F8EEE5F}" type="VALUE">
                      <a:rPr lang="en-US" b="1" baseline="0">
                        <a:solidFill>
                          <a:schemeClr val="bg1"/>
                        </a:solidFill>
                      </a:rPr>
                      <a:pPr>
                        <a:defRPr sz="1000">
                          <a:solidFill>
                            <a:schemeClr val="bg1"/>
                          </a:solidFill>
                        </a:defRPr>
                      </a:pPr>
                      <a:t>[VALUE]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et-EE"/>
                </a:p>
              </c:txPr>
              <c:showLegendKey val="0"/>
              <c:showVal val="1"/>
              <c:showCatName val="0"/>
              <c:showSerName val="1"/>
              <c:showPercent val="0"/>
              <c:showBubbleSize val="0"/>
              <c:separator>
</c:separator>
              <c:extLst>
                <c:ext xmlns:c15="http://schemas.microsoft.com/office/drawing/2012/chart" uri="{CE6537A1-D6FC-4f65-9D91-7224C49458BB}">
                  <c15:layout>
                    <c:manualLayout>
                      <c:w val="0.12281272778509164"/>
                      <c:h val="0.14502295653484346"/>
                    </c:manualLayout>
                  </c15:layout>
                  <c15:dlblFieldTable/>
                  <c15:showDataLabelsRange val="0"/>
                </c:ext>
                <c:ext xmlns:c16="http://schemas.microsoft.com/office/drawing/2014/chart" uri="{C3380CC4-5D6E-409C-BE32-E72D297353CC}">
                  <c16:uniqueId val="{00000002-6734-4919-B536-6235FAA072D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'riigieelarve dünaamika'!$J$46:$K$46</c:f>
              <c:strCache>
                <c:ptCount val="2"/>
                <c:pt idx="0">
                  <c:v>Kulud</c:v>
                </c:pt>
                <c:pt idx="1">
                  <c:v>Tulud</c:v>
                </c:pt>
              </c:strCache>
            </c:strRef>
          </c:cat>
          <c:val>
            <c:numRef>
              <c:f>'riigieelarve dünaamika'!$J$49:$K$49</c:f>
              <c:numCache>
                <c:formatCode>0.0</c:formatCode>
                <c:ptCount val="2"/>
                <c:pt idx="1">
                  <c:v>2.488</c:v>
                </c:pt>
              </c:numCache>
            </c:numRef>
          </c:val>
          <c:extLst>
            <c:ext xmlns:c16="http://schemas.microsoft.com/office/drawing/2014/chart" uri="{C3380CC4-5D6E-409C-BE32-E72D297353CC}">
              <c16:uniqueId val="{00000003-6734-4919-B536-6235FAA072D4}"/>
            </c:ext>
          </c:extLst>
        </c:ser>
        <c:ser>
          <c:idx val="3"/>
          <c:order val="3"/>
          <c:tx>
            <c:strRef>
              <c:f>'riigieelarve dünaamika'!$I$50</c:f>
              <c:strCache>
                <c:ptCount val="1"/>
                <c:pt idx="0">
                  <c:v>Välistoetus</c:v>
                </c:pt>
              </c:strCache>
            </c:strRef>
          </c:tx>
          <c:spPr>
            <a:solidFill>
              <a:srgbClr val="69D5F6"/>
            </a:solidFill>
            <a:ln>
              <a:noFill/>
            </a:ln>
            <a:effectLst/>
          </c:spPr>
          <c:invertIfNegative val="0"/>
          <c:dLbls>
            <c:dLbl>
              <c:idx val="1"/>
              <c:layout>
                <c:manualLayout>
                  <c:x val="-1.1395878355409882E-16"/>
                  <c:y val="0"/>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fld id="{678B242A-52C6-44D6-97BC-7C3E087417E1}" type="SERIESNAME">
                      <a:rPr lang="en-US">
                        <a:solidFill>
                          <a:schemeClr val="tx1"/>
                        </a:solidFill>
                      </a:rPr>
                      <a:pPr>
                        <a:defRPr sz="1000">
                          <a:solidFill>
                            <a:schemeClr val="tx1"/>
                          </a:solidFill>
                        </a:defRPr>
                      </a:pPr>
                      <a:t>[SERIES NAME]</a:t>
                    </a:fld>
                    <a:r>
                      <a:rPr lang="en-US" baseline="0" dirty="0">
                        <a:solidFill>
                          <a:schemeClr val="tx1"/>
                        </a:solidFill>
                      </a:rPr>
                      <a:t>
</a:t>
                    </a:r>
                    <a:fld id="{5B77A989-528C-486A-9400-A04833E2637A}" type="VALUE">
                      <a:rPr lang="en-US" b="1" baseline="0">
                        <a:solidFill>
                          <a:schemeClr val="tx1"/>
                        </a:solidFill>
                      </a:rPr>
                      <a:pPr>
                        <a:defRPr sz="1000">
                          <a:solidFill>
                            <a:schemeClr val="tx1"/>
                          </a:solidFill>
                        </a:defRPr>
                      </a:pPr>
                      <a:t>[VALUE]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6734-4919-B536-6235FAA072D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'riigieelarve dünaamika'!$J$46:$K$46</c:f>
              <c:strCache>
                <c:ptCount val="2"/>
                <c:pt idx="0">
                  <c:v>Kulud</c:v>
                </c:pt>
                <c:pt idx="1">
                  <c:v>Tulud</c:v>
                </c:pt>
              </c:strCache>
            </c:strRef>
          </c:cat>
          <c:val>
            <c:numRef>
              <c:f>'riigieelarve dünaamika'!$J$50:$K$50</c:f>
              <c:numCache>
                <c:formatCode>0.0</c:formatCode>
                <c:ptCount val="2"/>
                <c:pt idx="1">
                  <c:v>1.744</c:v>
                </c:pt>
              </c:numCache>
            </c:numRef>
          </c:val>
          <c:extLst>
            <c:ext xmlns:c16="http://schemas.microsoft.com/office/drawing/2014/chart" uri="{C3380CC4-5D6E-409C-BE32-E72D297353CC}">
              <c16:uniqueId val="{00000005-6734-4919-B536-6235FAA072D4}"/>
            </c:ext>
          </c:extLst>
        </c:ser>
        <c:ser>
          <c:idx val="4"/>
          <c:order val="4"/>
          <c:tx>
            <c:strRef>
              <c:f>'riigieelarve dünaamika'!$I$51</c:f>
              <c:strCache>
                <c:ptCount val="1"/>
                <c:pt idx="0">
                  <c:v>Aktsiisid</c:v>
                </c:pt>
              </c:strCache>
            </c:strRef>
          </c:tx>
          <c:spPr>
            <a:solidFill>
              <a:srgbClr val="FF6000"/>
            </a:solidFill>
            <a:ln>
              <a:noFill/>
            </a:ln>
            <a:effectLst/>
          </c:spPr>
          <c:invertIfNegative val="0"/>
          <c:dLbls>
            <c:dLbl>
              <c:idx val="1"/>
              <c:layout>
                <c:manualLayout>
                  <c:x val="-7.9257504877173604E-2"/>
                  <c:y val="-0.15511793917578737"/>
                </c:manualLayout>
              </c:layout>
              <c:tx>
                <c:rich>
                  <a:bodyPr rot="0" spcFirstLastPara="1" vertOverflow="clip" horzOverflow="clip"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113F1E67-6E87-4ED2-9296-7C0F7B025C22}" type="SERIESNAME">
                      <a:rPr lang="en-US" dirty="0">
                        <a:solidFill>
                          <a:schemeClr val="tx1"/>
                        </a:solidFill>
                      </a:rPr>
                      <a:pPr>
                        <a:defRPr sz="1000">
                          <a:solidFill>
                            <a:schemeClr val="tx1"/>
                          </a:solidFill>
                        </a:defRPr>
                      </a:pPr>
                      <a:t>[SERIES NAME]</a:t>
                    </a:fld>
                    <a:r>
                      <a:rPr lang="en-US" baseline="0" dirty="0">
                        <a:solidFill>
                          <a:schemeClr val="tx1"/>
                        </a:solidFill>
                      </a:rPr>
                      <a:t>
</a:t>
                    </a:r>
                    <a:fld id="{E190E280-67C0-41E3-B1F8-3A0526105229}" type="VALUE">
                      <a:rPr lang="en-US" b="1" baseline="0" dirty="0">
                        <a:solidFill>
                          <a:schemeClr val="tx1"/>
                        </a:solidFill>
                      </a:rPr>
                      <a:pPr>
                        <a:defRPr sz="1000">
                          <a:solidFill>
                            <a:schemeClr val="tx1"/>
                          </a:solidFill>
                        </a:defRPr>
                      </a:pPr>
                      <a:t>[VALUE]</a:t>
                    </a:fld>
                    <a:endParaRPr lang="en-US" baseline="0" dirty="0">
                      <a:solidFill>
                        <a:schemeClr val="tx1"/>
                      </a:solidFill>
                    </a:endParaRPr>
                  </a:p>
                </c:rich>
              </c:tx>
              <c:spPr>
                <a:noFill/>
                <a:ln>
                  <a:noFill/>
                </a:ln>
                <a:effectLst/>
              </c:spPr>
              <c:txPr>
                <a:bodyPr rot="0" spcFirstLastPara="1" vertOverflow="clip" horzOverflow="clip"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7.053762269850454E-2"/>
                      <c:h val="0.10943137336100338"/>
                    </c:manualLayout>
                  </c15:layout>
                  <c15:dlblFieldTable/>
                  <c15:showDataLabelsRange val="0"/>
                </c:ext>
                <c:ext xmlns:c16="http://schemas.microsoft.com/office/drawing/2014/chart" uri="{C3380CC4-5D6E-409C-BE32-E72D297353CC}">
                  <c16:uniqueId val="{00000006-6734-4919-B536-6235FAA072D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dünaamika'!$J$51:$K$51</c:f>
              <c:numCache>
                <c:formatCode>0.0</c:formatCode>
                <c:ptCount val="2"/>
                <c:pt idx="1">
                  <c:v>1.034</c:v>
                </c:pt>
              </c:numCache>
            </c:numRef>
          </c:val>
          <c:extLst>
            <c:ext xmlns:c16="http://schemas.microsoft.com/office/drawing/2014/chart" uri="{C3380CC4-5D6E-409C-BE32-E72D297353CC}">
              <c16:uniqueId val="{00000007-6734-4919-B536-6235FAA072D4}"/>
            </c:ext>
          </c:extLst>
        </c:ser>
        <c:ser>
          <c:idx val="5"/>
          <c:order val="5"/>
          <c:tx>
            <c:strRef>
              <c:f>'riigieelarve dünaamika'!$I$52</c:f>
              <c:strCache>
                <c:ptCount val="1"/>
                <c:pt idx="0">
                  <c:v>Muud mittemaksulised tulud</c:v>
                </c:pt>
              </c:strCache>
            </c:strRef>
          </c:tx>
          <c:spPr>
            <a:solidFill>
              <a:srgbClr val="C0EBFD"/>
            </a:solidFill>
            <a:ln>
              <a:noFill/>
            </a:ln>
            <a:effectLst/>
          </c:spPr>
          <c:invertIfNegative val="0"/>
          <c:dLbls>
            <c:dLbl>
              <c:idx val="1"/>
              <c:layout>
                <c:manualLayout>
                  <c:x val="1.6270329289034397E-2"/>
                  <c:y val="-0.15381781187610147"/>
                </c:manualLayout>
              </c:layout>
              <c:tx>
                <c:rich>
                  <a:bodyPr rot="0" spcFirstLastPara="1" vertOverflow="clip" horzOverflow="clip"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9F8C3609-321B-4647-B38D-5C8D37A82933}" type="SERIESNAME">
                      <a:rPr lang="en-US" dirty="0">
                        <a:solidFill>
                          <a:schemeClr val="tx1"/>
                        </a:solidFill>
                      </a:rPr>
                      <a:pPr>
                        <a:defRPr sz="1000">
                          <a:solidFill>
                            <a:schemeClr val="tx1"/>
                          </a:solidFill>
                        </a:defRPr>
                      </a:pPr>
                      <a:t>[SERIES NAME]</a:t>
                    </a:fld>
                    <a:r>
                      <a:rPr lang="en-US" baseline="0" dirty="0">
                        <a:solidFill>
                          <a:schemeClr val="tx1"/>
                        </a:solidFill>
                      </a:rPr>
                      <a:t>
</a:t>
                    </a:r>
                    <a:fld id="{6AF9C0F6-DA82-482F-AE1C-B53B01D0F36A}" type="VALUE">
                      <a:rPr lang="en-US" b="1" baseline="0" dirty="0">
                        <a:solidFill>
                          <a:schemeClr val="tx1"/>
                        </a:solidFill>
                      </a:rPr>
                      <a:pPr>
                        <a:defRPr sz="1000">
                          <a:solidFill>
                            <a:schemeClr val="tx1"/>
                          </a:solidFill>
                        </a:defRPr>
                      </a:pPr>
                      <a:t>[VALUE]</a:t>
                    </a:fld>
                    <a:endParaRPr lang="en-US" baseline="0" dirty="0">
                      <a:solidFill>
                        <a:schemeClr val="tx1"/>
                      </a:solidFill>
                    </a:endParaRPr>
                  </a:p>
                </c:rich>
              </c:tx>
              <c:spPr>
                <a:noFill/>
                <a:ln>
                  <a:noFill/>
                </a:ln>
                <a:effectLst/>
              </c:spPr>
              <c:txPr>
                <a:bodyPr rot="0" spcFirstLastPara="1" vertOverflow="clip" horzOverflow="clip"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9192445780321524"/>
                      <c:h val="8.1015197046742954E-2"/>
                    </c:manualLayout>
                  </c15:layout>
                  <c15:dlblFieldTable/>
                  <c15:showDataLabelsRange val="0"/>
                </c:ext>
                <c:ext xmlns:c16="http://schemas.microsoft.com/office/drawing/2014/chart" uri="{C3380CC4-5D6E-409C-BE32-E72D297353CC}">
                  <c16:uniqueId val="{00000008-6734-4919-B536-6235FAA072D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dünaamika'!$J$52:$K$52</c:f>
              <c:numCache>
                <c:formatCode>0.0</c:formatCode>
                <c:ptCount val="2"/>
                <c:pt idx="1">
                  <c:v>1.0296000000000001</c:v>
                </c:pt>
              </c:numCache>
            </c:numRef>
          </c:val>
          <c:extLst>
            <c:ext xmlns:c16="http://schemas.microsoft.com/office/drawing/2014/chart" uri="{C3380CC4-5D6E-409C-BE32-E72D297353CC}">
              <c16:uniqueId val="{00000009-6734-4919-B536-6235FAA072D4}"/>
            </c:ext>
          </c:extLst>
        </c:ser>
        <c:ser>
          <c:idx val="6"/>
          <c:order val="6"/>
          <c:tx>
            <c:strRef>
              <c:f>'riigieelarve dünaamika'!$I$53</c:f>
              <c:strCache>
                <c:ptCount val="1"/>
                <c:pt idx="0">
                  <c:v>Juriidilise isiku tulumaks</c:v>
                </c:pt>
              </c:strCache>
            </c:strRef>
          </c:tx>
          <c:spPr>
            <a:solidFill>
              <a:srgbClr val="00BCEF"/>
            </a:solidFill>
            <a:ln>
              <a:noFill/>
            </a:ln>
            <a:effectLst/>
          </c:spPr>
          <c:invertIfNegative val="0"/>
          <c:dLbls>
            <c:dLbl>
              <c:idx val="1"/>
              <c:layout>
                <c:manualLayout>
                  <c:x val="0.13326309926603394"/>
                  <c:y val="0.12232881923083655"/>
                </c:manualLayout>
              </c:layout>
              <c:tx>
                <c:rich>
                  <a:bodyPr/>
                  <a:lstStyle/>
                  <a:p>
                    <a:fld id="{CF240DAB-0975-4E2B-AF56-549B60843344}" type="SERIESNAME">
                      <a:rPr lang="en-US"/>
                      <a:pPr/>
                      <a:t>[SERIES NAME]</a:t>
                    </a:fld>
                    <a:r>
                      <a:rPr lang="en-US" baseline="0" dirty="0"/>
                      <a:t>
</a:t>
                    </a:r>
                    <a:fld id="{D60DCECC-0628-4492-B98F-FF5429F866A4}" type="VALUE">
                      <a:rPr lang="en-US" b="1" baseline="0"/>
                      <a:pPr/>
                      <a:t>[VALUE]</a:t>
                    </a:fld>
                    <a:endParaRPr lang="en-US"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A-6734-4919-B536-6235FAA072D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dünaamika'!$J$53:$K$53</c:f>
              <c:numCache>
                <c:formatCode>0.0</c:formatCode>
                <c:ptCount val="2"/>
                <c:pt idx="1">
                  <c:v>0.86199999999999999</c:v>
                </c:pt>
              </c:numCache>
            </c:numRef>
          </c:val>
          <c:extLst>
            <c:ext xmlns:c16="http://schemas.microsoft.com/office/drawing/2014/chart" uri="{C3380CC4-5D6E-409C-BE32-E72D297353CC}">
              <c16:uniqueId val="{0000000B-6734-4919-B536-6235FAA072D4}"/>
            </c:ext>
          </c:extLst>
        </c:ser>
        <c:ser>
          <c:idx val="7"/>
          <c:order val="7"/>
          <c:tx>
            <c:strRef>
              <c:f>'riigieelarve dünaamika'!$I$54</c:f>
              <c:strCache>
                <c:ptCount val="1"/>
                <c:pt idx="0">
                  <c:v>Töötus-ja kogumiskindlustusmakse</c:v>
                </c:pt>
              </c:strCache>
            </c:strRef>
          </c:tx>
          <c:spPr>
            <a:solidFill>
              <a:srgbClr val="D74124"/>
            </a:solidFill>
            <a:ln>
              <a:noFill/>
            </a:ln>
            <a:effectLst/>
          </c:spPr>
          <c:invertIfNegative val="0"/>
          <c:dLbls>
            <c:dLbl>
              <c:idx val="1"/>
              <c:layout>
                <c:manualLayout>
                  <c:x val="0.10158366060463389"/>
                  <c:y val="-0.13901190731672422"/>
                </c:manualLayout>
              </c:layout>
              <c:tx>
                <c:rich>
                  <a:bodyPr/>
                  <a:lstStyle/>
                  <a:p>
                    <a:r>
                      <a:rPr lang="en-US" dirty="0"/>
                      <a:t> Töötus- ja </a:t>
                    </a:r>
                    <a:r>
                      <a:rPr lang="en-US" dirty="0" err="1"/>
                      <a:t>kogumiskindlustusmakse</a:t>
                    </a:r>
                    <a:r>
                      <a:rPr lang="en-US" baseline="0" dirty="0"/>
                      <a:t>
</a:t>
                    </a:r>
                    <a:fld id="{8330C7C9-B17D-4B01-9A73-C59564930844}" type="VALUE">
                      <a:rPr lang="en-US" b="1" baseline="0" smtClean="0"/>
                      <a:pPr/>
                      <a:t>[VALUE]</a:t>
                    </a:fld>
                    <a:endParaRPr lang="en-US" baseline="0" dirty="0"/>
                  </a:p>
                </c:rich>
              </c:tx>
              <c:showLegendKey val="0"/>
              <c:showVal val="1"/>
              <c:showCatName val="0"/>
              <c:showSerName val="1"/>
              <c:showPercent val="0"/>
              <c:showBubbleSize val="0"/>
              <c:separator>
</c:separator>
              <c:extLst>
                <c:ext xmlns:c15="http://schemas.microsoft.com/office/drawing/2012/chart" uri="{CE6537A1-D6FC-4f65-9D91-7224C49458BB}">
                  <c15:layout>
                    <c:manualLayout>
                      <c:w val="0.17065230144357502"/>
                      <c:h val="0.10675899551931119"/>
                    </c:manualLayout>
                  </c15:layout>
                  <c15:dlblFieldTable/>
                  <c15:showDataLabelsRange val="0"/>
                </c:ext>
                <c:ext xmlns:c16="http://schemas.microsoft.com/office/drawing/2014/chart" uri="{C3380CC4-5D6E-409C-BE32-E72D297353CC}">
                  <c16:uniqueId val="{0000000C-6734-4919-B536-6235FAA072D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dünaamika'!$J$54:$K$54</c:f>
              <c:numCache>
                <c:formatCode>0.0</c:formatCode>
                <c:ptCount val="2"/>
                <c:pt idx="1">
                  <c:v>0.499</c:v>
                </c:pt>
              </c:numCache>
            </c:numRef>
          </c:val>
          <c:extLst>
            <c:ext xmlns:c16="http://schemas.microsoft.com/office/drawing/2014/chart" uri="{C3380CC4-5D6E-409C-BE32-E72D297353CC}">
              <c16:uniqueId val="{0000000D-6734-4919-B536-6235FAA072D4}"/>
            </c:ext>
          </c:extLst>
        </c:ser>
        <c:ser>
          <c:idx val="8"/>
          <c:order val="8"/>
          <c:tx>
            <c:strRef>
              <c:f>'riigieelarve dünaamika'!$I$55</c:f>
              <c:strCache>
                <c:ptCount val="1"/>
                <c:pt idx="0">
                  <c:v>Muud maksutulud</c:v>
                </c:pt>
              </c:strCache>
            </c:strRef>
          </c:tx>
          <c:spPr>
            <a:solidFill>
              <a:srgbClr val="C9CAC8"/>
            </a:solidFill>
            <a:ln>
              <a:noFill/>
            </a:ln>
            <a:effectLst/>
          </c:spPr>
          <c:invertIfNegative val="0"/>
          <c:dLbls>
            <c:dLbl>
              <c:idx val="1"/>
              <c:layout>
                <c:manualLayout>
                  <c:x val="9.0087095045641247E-2"/>
                  <c:y val="-6.8798047100299999E-3"/>
                </c:manualLayout>
              </c:layout>
              <c:tx>
                <c:rich>
                  <a:bodyPr/>
                  <a:lstStyle/>
                  <a:p>
                    <a:fld id="{B29CCCB1-39C6-49C1-8AA8-D9D27E729E9F}" type="SERIESNAME">
                      <a:rPr lang="en-US"/>
                      <a:pPr/>
                      <a:t>[SERIES NAME]</a:t>
                    </a:fld>
                    <a:r>
                      <a:rPr lang="en-US" baseline="0" dirty="0"/>
                      <a:t>
</a:t>
                    </a:r>
                    <a:fld id="{8B666573-BF80-47FE-BEB0-E48E9894FC22}" type="VALUE">
                      <a:rPr lang="en-US" b="1" baseline="0"/>
                      <a:pPr/>
                      <a:t>[VALUE]</a:t>
                    </a:fld>
                    <a:endParaRPr lang="en-US"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6734-4919-B536-6235FAA072D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dünaamika'!$J$55:$K$55</c:f>
              <c:numCache>
                <c:formatCode>0.0</c:formatCode>
                <c:ptCount val="2"/>
                <c:pt idx="1">
                  <c:v>0.159</c:v>
                </c:pt>
              </c:numCache>
            </c:numRef>
          </c:val>
          <c:extLst>
            <c:ext xmlns:c16="http://schemas.microsoft.com/office/drawing/2014/chart" uri="{C3380CC4-5D6E-409C-BE32-E72D297353CC}">
              <c16:uniqueId val="{0000000F-6734-4919-B536-6235FAA072D4}"/>
            </c:ext>
          </c:extLst>
        </c:ser>
        <c:ser>
          <c:idx val="11"/>
          <c:order val="11"/>
          <c:tx>
            <c:strRef>
              <c:f>'riigieelarve dünaamika'!$I$58</c:f>
              <c:strCache>
                <c:ptCount val="1"/>
                <c:pt idx="0">
                  <c:v>Heaolu</c:v>
                </c:pt>
              </c:strCache>
            </c:strRef>
          </c:tx>
          <c:spPr>
            <a:solidFill>
              <a:schemeClr val="accent6">
                <a:lumMod val="60000"/>
              </a:schemeClr>
            </a:solidFill>
            <a:ln>
              <a:noFill/>
            </a:ln>
            <a:effectLst/>
          </c:spPr>
          <c:invertIfNegative val="0"/>
          <c:dPt>
            <c:idx val="0"/>
            <c:invertIfNegative val="0"/>
            <c:bubble3D val="0"/>
            <c:spPr>
              <a:solidFill>
                <a:srgbClr val="006EBE"/>
              </a:solidFill>
              <a:ln>
                <a:noFill/>
              </a:ln>
              <a:effectLst/>
            </c:spPr>
            <c:extLst>
              <c:ext xmlns:c16="http://schemas.microsoft.com/office/drawing/2014/chart" uri="{C3380CC4-5D6E-409C-BE32-E72D297353CC}">
                <c16:uniqueId val="{00000000-6DBA-4212-804F-8D2D4BA71811}"/>
              </c:ext>
            </c:extLst>
          </c:dPt>
          <c:dLbls>
            <c:dLbl>
              <c:idx val="0"/>
              <c:tx>
                <c:rich>
                  <a:bodyPr/>
                  <a:lstStyle/>
                  <a:p>
                    <a:fld id="{D751C29A-D183-4DE5-A8A9-38822DEAE320}" type="SERIESNAME">
                      <a:rPr lang="en-US"/>
                      <a:pPr/>
                      <a:t>[SERIES NAME]</a:t>
                    </a:fld>
                    <a:r>
                      <a:rPr lang="en-US" baseline="0" dirty="0"/>
                      <a:t>
</a:t>
                    </a:r>
                    <a:fld id="{27ECCE2B-F945-4818-812E-4099514D9BF5}" type="VALUE">
                      <a:rPr lang="en-US" b="1" baseline="0"/>
                      <a:pPr/>
                      <a:t>[VALUE]</a:t>
                    </a:fld>
                    <a:endParaRPr lang="en-US"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6DBA-4212-804F-8D2D4BA7181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'riigieelarve dünaamika'!$J$46:$K$46</c:f>
              <c:strCache>
                <c:ptCount val="2"/>
                <c:pt idx="0">
                  <c:v>Kulud</c:v>
                </c:pt>
                <c:pt idx="1">
                  <c:v>Tulud</c:v>
                </c:pt>
              </c:strCache>
            </c:strRef>
          </c:cat>
          <c:val>
            <c:numRef>
              <c:f>'riigieelarve dünaamika'!$J$58:$K$58</c:f>
              <c:numCache>
                <c:formatCode>General</c:formatCode>
                <c:ptCount val="2"/>
                <c:pt idx="0" formatCode="0.0">
                  <c:v>5.6674954740000008</c:v>
                </c:pt>
              </c:numCache>
            </c:numRef>
          </c:val>
          <c:extLst>
            <c:ext xmlns:c16="http://schemas.microsoft.com/office/drawing/2014/chart" uri="{C3380CC4-5D6E-409C-BE32-E72D297353CC}">
              <c16:uniqueId val="{00000010-6734-4919-B536-6235FAA072D4}"/>
            </c:ext>
          </c:extLst>
        </c:ser>
        <c:ser>
          <c:idx val="12"/>
          <c:order val="12"/>
          <c:tx>
            <c:strRef>
              <c:f>'riigieelarve dünaamika'!$I$59</c:f>
              <c:strCache>
                <c:ptCount val="1"/>
                <c:pt idx="0">
                  <c:v>Muud kulud (sh omavalitsused 2,7)</c:v>
                </c:pt>
              </c:strCache>
            </c:strRef>
          </c:tx>
          <c:spPr>
            <a:solidFill>
              <a:srgbClr val="FFA400"/>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0DAA0E0F-6C44-4106-B07E-D5020859CCBF}" type="SERIESNAME">
                      <a:rPr lang="fi-FI">
                        <a:solidFill>
                          <a:schemeClr val="tx1"/>
                        </a:solidFill>
                      </a:rPr>
                      <a:pPr>
                        <a:defRPr sz="1000">
                          <a:solidFill>
                            <a:schemeClr val="tx1"/>
                          </a:solidFill>
                        </a:defRPr>
                      </a:pPr>
                      <a:t>[SERIES NAME]</a:t>
                    </a:fld>
                    <a:r>
                      <a:rPr lang="fi-FI" baseline="0" dirty="0">
                        <a:solidFill>
                          <a:schemeClr val="tx1"/>
                        </a:solidFill>
                      </a:rPr>
                      <a:t>
</a:t>
                    </a:r>
                    <a:fld id="{00177686-DF38-4A53-86AF-1746677C5D76}" type="VALUE">
                      <a:rPr lang="fi-FI" b="1" baseline="0">
                        <a:solidFill>
                          <a:schemeClr val="tx1"/>
                        </a:solidFill>
                      </a:rPr>
                      <a:pPr>
                        <a:defRPr sz="1000">
                          <a:solidFill>
                            <a:schemeClr val="tx1"/>
                          </a:solidFill>
                        </a:defRPr>
                      </a:pPr>
                      <a:t>[VALUE]</a:t>
                    </a:fld>
                    <a:endParaRPr lang="fi-FI"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extLst>
                <c:ext xmlns:c15="http://schemas.microsoft.com/office/drawing/2012/chart" uri="{CE6537A1-D6FC-4f65-9D91-7224C49458BB}">
                  <c15:layout>
                    <c:manualLayout>
                      <c:w val="0.16091684122670175"/>
                      <c:h val="0.14509073927538296"/>
                    </c:manualLayout>
                  </c15:layout>
                  <c15:dlblFieldTable/>
                  <c15:showDataLabelsRange val="0"/>
                </c:ext>
                <c:ext xmlns:c16="http://schemas.microsoft.com/office/drawing/2014/chart" uri="{C3380CC4-5D6E-409C-BE32-E72D297353CC}">
                  <c16:uniqueId val="{00000011-6734-4919-B536-6235FAA072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'riigieelarve dünaamika'!$J$46:$K$46</c:f>
              <c:strCache>
                <c:ptCount val="2"/>
                <c:pt idx="0">
                  <c:v>Kulud</c:v>
                </c:pt>
                <c:pt idx="1">
                  <c:v>Tulud</c:v>
                </c:pt>
              </c:strCache>
            </c:strRef>
          </c:cat>
          <c:val>
            <c:numRef>
              <c:f>'riigieelarve dünaamika'!$J$59:$K$59</c:f>
              <c:numCache>
                <c:formatCode>General</c:formatCode>
                <c:ptCount val="2"/>
                <c:pt idx="0" formatCode="0.0">
                  <c:v>3.3780000000000001</c:v>
                </c:pt>
              </c:numCache>
            </c:numRef>
          </c:val>
          <c:extLst>
            <c:ext xmlns:c16="http://schemas.microsoft.com/office/drawing/2014/chart" uri="{C3380CC4-5D6E-409C-BE32-E72D297353CC}">
              <c16:uniqueId val="{00000012-6734-4919-B536-6235FAA072D4}"/>
            </c:ext>
          </c:extLst>
        </c:ser>
        <c:ser>
          <c:idx val="13"/>
          <c:order val="13"/>
          <c:tx>
            <c:strRef>
              <c:f>'riigieelarve dünaamika'!$I$60</c:f>
              <c:strCache>
                <c:ptCount val="1"/>
                <c:pt idx="0">
                  <c:v>Tervis</c:v>
                </c:pt>
              </c:strCache>
            </c:strRef>
          </c:tx>
          <c:spPr>
            <a:solidFill>
              <a:srgbClr val="003B8A"/>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48C9121B-B356-4E42-9F51-BFADD293AD33}" type="SERIESNAME">
                      <a:rPr lang="en-US"/>
                      <a:pPr>
                        <a:defRPr sz="1000">
                          <a:solidFill>
                            <a:schemeClr val="bg1"/>
                          </a:solidFill>
                        </a:defRPr>
                      </a:pPr>
                      <a:t>[SERIES NAME]</a:t>
                    </a:fld>
                    <a:r>
                      <a:rPr lang="en-US" baseline="0" dirty="0"/>
                      <a:t>
</a:t>
                    </a:r>
                    <a:fld id="{595EF3CE-F5EE-4BF5-9519-AADE89FD7F80}" type="VALUE">
                      <a:rPr lang="en-US" b="1" baseline="0"/>
                      <a:pPr>
                        <a:defRPr sz="1000">
                          <a:solidFill>
                            <a:schemeClr val="bg1"/>
                          </a:solidFill>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t-EE"/>
                </a:p>
              </c:tx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6DBA-4212-804F-8D2D4BA7181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'riigieelarve dünaamika'!$J$46:$K$46</c:f>
              <c:strCache>
                <c:ptCount val="2"/>
                <c:pt idx="0">
                  <c:v>Kulud</c:v>
                </c:pt>
                <c:pt idx="1">
                  <c:v>Tulud</c:v>
                </c:pt>
              </c:strCache>
            </c:strRef>
          </c:cat>
          <c:val>
            <c:numRef>
              <c:f>'riigieelarve dünaamika'!$J$60:$K$60</c:f>
              <c:numCache>
                <c:formatCode>General</c:formatCode>
                <c:ptCount val="2"/>
                <c:pt idx="0" formatCode="0.0">
                  <c:v>2.4926614520000001</c:v>
                </c:pt>
              </c:numCache>
            </c:numRef>
          </c:val>
          <c:extLst>
            <c:ext xmlns:c16="http://schemas.microsoft.com/office/drawing/2014/chart" uri="{C3380CC4-5D6E-409C-BE32-E72D297353CC}">
              <c16:uniqueId val="{00000013-6734-4919-B536-6235FAA072D4}"/>
            </c:ext>
          </c:extLst>
        </c:ser>
        <c:ser>
          <c:idx val="14"/>
          <c:order val="14"/>
          <c:tx>
            <c:strRef>
              <c:f>'riigieelarve dünaamika'!$I$61</c:f>
              <c:strCache>
                <c:ptCount val="1"/>
                <c:pt idx="0">
                  <c:v>Julgeolek ja riigikaitse</c:v>
                </c:pt>
              </c:strCache>
            </c:strRef>
          </c:tx>
          <c:spPr>
            <a:solidFill>
              <a:srgbClr val="69D5F6"/>
            </a:solidFill>
            <a:ln>
              <a:noFill/>
            </a:ln>
            <a:effectLst/>
          </c:spPr>
          <c:invertIfNegative val="0"/>
          <c:dLbls>
            <c:dLbl>
              <c:idx val="0"/>
              <c:layout>
                <c:manualLayout>
                  <c:x val="-0.10001316125701976"/>
                  <c:y val="-0.19138077075651455"/>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5506CF73-75FC-4790-9EBB-F6C14FE110A1}" type="SERIESNAME">
                      <a:rPr lang="en-US">
                        <a:solidFill>
                          <a:schemeClr val="tx1"/>
                        </a:solidFill>
                      </a:rPr>
                      <a:pPr>
                        <a:defRPr sz="1000">
                          <a:solidFill>
                            <a:schemeClr val="tx1"/>
                          </a:solidFill>
                        </a:defRPr>
                      </a:pPr>
                      <a:t>[SERIES NAME]</a:t>
                    </a:fld>
                    <a:r>
                      <a:rPr lang="en-US" baseline="0" dirty="0">
                        <a:solidFill>
                          <a:schemeClr val="tx1"/>
                        </a:solidFill>
                      </a:rPr>
                      <a:t>
</a:t>
                    </a:r>
                    <a:fld id="{06217353-AA23-4AB3-8A8E-E4E684813530}" type="VALUE">
                      <a:rPr lang="en-US" b="1" baseline="0">
                        <a:solidFill>
                          <a:schemeClr val="tx1"/>
                        </a:solidFill>
                      </a:rPr>
                      <a:pPr>
                        <a:defRPr sz="1000">
                          <a:solidFill>
                            <a:schemeClr val="tx1"/>
                          </a:solidFill>
                        </a:defRPr>
                      </a:pPr>
                      <a:t>[VALUE]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extLst>
                <c:ext xmlns:c15="http://schemas.microsoft.com/office/drawing/2012/chart" uri="{CE6537A1-D6FC-4f65-9D91-7224C49458BB}">
                  <c15:layout>
                    <c:manualLayout>
                      <c:w val="9.8031708373892495E-2"/>
                      <c:h val="0.11745980447949357"/>
                    </c:manualLayout>
                  </c15:layout>
                  <c15:dlblFieldTable/>
                  <c15:showDataLabelsRange val="0"/>
                </c:ext>
                <c:ext xmlns:c16="http://schemas.microsoft.com/office/drawing/2014/chart" uri="{C3380CC4-5D6E-409C-BE32-E72D297353CC}">
                  <c16:uniqueId val="{00000014-6734-4919-B536-6235FAA072D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dünaamika'!$J$61:$K$61</c:f>
              <c:numCache>
                <c:formatCode>General</c:formatCode>
                <c:ptCount val="2"/>
                <c:pt idx="0" formatCode="0.0">
                  <c:v>1.01657837</c:v>
                </c:pt>
              </c:numCache>
            </c:numRef>
          </c:val>
          <c:extLst>
            <c:ext xmlns:c16="http://schemas.microsoft.com/office/drawing/2014/chart" uri="{C3380CC4-5D6E-409C-BE32-E72D297353CC}">
              <c16:uniqueId val="{00000015-6734-4919-B536-6235FAA072D4}"/>
            </c:ext>
          </c:extLst>
        </c:ser>
        <c:ser>
          <c:idx val="15"/>
          <c:order val="15"/>
          <c:tx>
            <c:strRef>
              <c:f>'riigieelarve dünaamika'!$I$62</c:f>
              <c:strCache>
                <c:ptCount val="1"/>
                <c:pt idx="0">
                  <c:v>Transport</c:v>
                </c:pt>
              </c:strCache>
            </c:strRef>
          </c:tx>
          <c:spPr>
            <a:solidFill>
              <a:srgbClr val="FF6000"/>
            </a:solidFill>
            <a:ln>
              <a:noFill/>
            </a:ln>
            <a:effectLst/>
          </c:spPr>
          <c:invertIfNegative val="0"/>
          <c:dLbls>
            <c:dLbl>
              <c:idx val="0"/>
              <c:layout>
                <c:manualLayout>
                  <c:x val="-4.3595137757949341E-2"/>
                  <c:y val="-0.20462022260374194"/>
                </c:manualLayout>
              </c:layout>
              <c:tx>
                <c:rich>
                  <a:bodyPr/>
                  <a:lstStyle/>
                  <a:p>
                    <a:fld id="{098AA87B-78CF-4319-BEEA-652480FB9740}" type="SERIESNAME">
                      <a:rPr lang="en-US"/>
                      <a:pPr/>
                      <a:t>[SERIES NAME]</a:t>
                    </a:fld>
                    <a:r>
                      <a:rPr lang="en-US" baseline="0" dirty="0"/>
                      <a:t>
</a:t>
                    </a:r>
                    <a:fld id="{9FAB0EDE-A0EF-4815-BC7F-FF235EA4A981}" type="VALUE">
                      <a:rPr lang="en-US" b="1" baseline="0"/>
                      <a:pPr/>
                      <a:t>[VALUE]</a:t>
                    </a:fld>
                    <a:endParaRPr lang="en-US"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6DBA-4212-804F-8D2D4BA7181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dünaamika'!$J$62:$K$62</c:f>
              <c:numCache>
                <c:formatCode>General</c:formatCode>
                <c:ptCount val="2"/>
                <c:pt idx="0" formatCode="0.0">
                  <c:v>0.88453809400000005</c:v>
                </c:pt>
              </c:numCache>
            </c:numRef>
          </c:val>
          <c:extLst>
            <c:ext xmlns:c16="http://schemas.microsoft.com/office/drawing/2014/chart" uri="{C3380CC4-5D6E-409C-BE32-E72D297353CC}">
              <c16:uniqueId val="{00000016-6734-4919-B536-6235FAA072D4}"/>
            </c:ext>
          </c:extLst>
        </c:ser>
        <c:ser>
          <c:idx val="16"/>
          <c:order val="16"/>
          <c:tx>
            <c:strRef>
              <c:f>'riigieelarve dünaamika'!$I$63</c:f>
              <c:strCache>
                <c:ptCount val="1"/>
                <c:pt idx="0">
                  <c:v>Tark ja tegus rahvas</c:v>
                </c:pt>
              </c:strCache>
            </c:strRef>
          </c:tx>
          <c:spPr>
            <a:solidFill>
              <a:srgbClr val="C0EBFD"/>
            </a:solidFill>
            <a:ln>
              <a:noFill/>
            </a:ln>
            <a:effectLst/>
          </c:spPr>
          <c:invertIfNegative val="0"/>
          <c:dLbls>
            <c:dLbl>
              <c:idx val="0"/>
              <c:layout>
                <c:manualLayout>
                  <c:x val="-0.12731550524270993"/>
                  <c:y val="0.15089443067938688"/>
                </c:manualLayout>
              </c:layout>
              <c:tx>
                <c:rich>
                  <a:bodyPr/>
                  <a:lstStyle/>
                  <a:p>
                    <a:fld id="{6A3BB34B-D676-45A9-AFE6-4EB2F2977B36}" type="SERIESNAME">
                      <a:rPr lang="fi-FI"/>
                      <a:pPr/>
                      <a:t>[SERIES NAME]</a:t>
                    </a:fld>
                    <a:r>
                      <a:rPr lang="fi-FI" baseline="0" dirty="0"/>
                      <a:t>
</a:t>
                    </a:r>
                    <a:fld id="{3056C6AF-0EE8-455B-A2C0-626C035AE21D}" type="VALUE">
                      <a:rPr lang="fi-FI" b="1" baseline="0"/>
                      <a:pPr/>
                      <a:t>[VALUE]</a:t>
                    </a:fld>
                    <a:endParaRPr lang="fi-FI" baseline="0" dirty="0"/>
                  </a:p>
                </c:rich>
              </c:tx>
              <c:showLegendKey val="0"/>
              <c:showVal val="1"/>
              <c:showCatName val="0"/>
              <c:showSerName val="1"/>
              <c:showPercent val="0"/>
              <c:showBubbleSize val="0"/>
              <c:separator>
</c:separator>
              <c:extLst>
                <c:ext xmlns:c15="http://schemas.microsoft.com/office/drawing/2012/chart" uri="{CE6537A1-D6FC-4f65-9D91-7224C49458BB}">
                  <c15:layout>
                    <c:manualLayout>
                      <c:w val="9.0768110738181695E-2"/>
                      <c:h val="0.1074837674604662"/>
                    </c:manualLayout>
                  </c15:layout>
                  <c15:dlblFieldTable/>
                  <c15:showDataLabelsRange val="0"/>
                </c:ext>
                <c:ext xmlns:c16="http://schemas.microsoft.com/office/drawing/2014/chart" uri="{C3380CC4-5D6E-409C-BE32-E72D297353CC}">
                  <c16:uniqueId val="{00000017-6734-4919-B536-6235FAA072D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dünaamika'!$J$63:$K$63</c:f>
              <c:numCache>
                <c:formatCode>General</c:formatCode>
                <c:ptCount val="2"/>
                <c:pt idx="0" formatCode="0.0">
                  <c:v>0.80834830800000002</c:v>
                </c:pt>
              </c:numCache>
            </c:numRef>
          </c:val>
          <c:extLst>
            <c:ext xmlns:c16="http://schemas.microsoft.com/office/drawing/2014/chart" uri="{C3380CC4-5D6E-409C-BE32-E72D297353CC}">
              <c16:uniqueId val="{00000018-6734-4919-B536-6235FAA072D4}"/>
            </c:ext>
          </c:extLst>
        </c:ser>
        <c:ser>
          <c:idx val="17"/>
          <c:order val="17"/>
          <c:tx>
            <c:strRef>
              <c:f>'riigieelarve dünaamika'!$I$64</c:f>
              <c:strCache>
                <c:ptCount val="1"/>
                <c:pt idx="0">
                  <c:v>Investeeringud</c:v>
                </c:pt>
              </c:strCache>
            </c:strRef>
          </c:tx>
          <c:spPr>
            <a:solidFill>
              <a:srgbClr val="00BCEF"/>
            </a:solidFill>
            <a:ln>
              <a:noFill/>
            </a:ln>
            <a:effectLst/>
          </c:spPr>
          <c:invertIfNegative val="0"/>
          <c:dLbls>
            <c:dLbl>
              <c:idx val="0"/>
              <c:layout>
                <c:manualLayout>
                  <c:x val="-1.5626611964022267E-2"/>
                  <c:y val="-0.19016609926449071"/>
                </c:manualLayout>
              </c:layout>
              <c:tx>
                <c:rich>
                  <a:bodyPr/>
                  <a:lstStyle/>
                  <a:p>
                    <a:fld id="{20336002-0637-4837-BCD9-770A24CC07CD}" type="SERIESNAME">
                      <a:rPr lang="en-US"/>
                      <a:pPr/>
                      <a:t>[SERIES NAME]</a:t>
                    </a:fld>
                    <a:r>
                      <a:rPr lang="en-US" baseline="0" dirty="0"/>
                      <a:t>
</a:t>
                    </a:r>
                    <a:fld id="{757B0CEB-5E72-469E-B0C8-28330304278C}" type="VALUE">
                      <a:rPr lang="en-US" b="1" baseline="0" smtClean="0"/>
                      <a:pPr/>
                      <a:t>[VALUE]</a:t>
                    </a:fld>
                    <a:endParaRPr lang="en-US" baseline="0" dirty="0"/>
                  </a:p>
                </c:rich>
              </c:tx>
              <c:showLegendKey val="0"/>
              <c:showVal val="1"/>
              <c:showCatName val="1"/>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6734-4919-B536-6235FAA072D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1"/>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dünaamika'!$J$64:$K$64</c:f>
              <c:numCache>
                <c:formatCode>General</c:formatCode>
                <c:ptCount val="2"/>
                <c:pt idx="0" formatCode="0.0">
                  <c:v>0.79400000000000004</c:v>
                </c:pt>
              </c:numCache>
            </c:numRef>
          </c:val>
          <c:extLst>
            <c:ext xmlns:c16="http://schemas.microsoft.com/office/drawing/2014/chart" uri="{C3380CC4-5D6E-409C-BE32-E72D297353CC}">
              <c16:uniqueId val="{0000001A-6734-4919-B536-6235FAA072D4}"/>
            </c:ext>
          </c:extLst>
        </c:ser>
        <c:ser>
          <c:idx val="18"/>
          <c:order val="18"/>
          <c:tx>
            <c:strRef>
              <c:f>'riigieelarve dünaamika'!$I$65</c:f>
              <c:strCache>
                <c:ptCount val="1"/>
                <c:pt idx="0">
                  <c:v>Teadus- ja arendustegevus ning ettevõtlus</c:v>
                </c:pt>
              </c:strCache>
            </c:strRef>
          </c:tx>
          <c:spPr>
            <a:solidFill>
              <a:srgbClr val="D74124"/>
            </a:solidFill>
            <a:ln>
              <a:noFill/>
            </a:ln>
            <a:effectLst/>
          </c:spPr>
          <c:invertIfNegative val="0"/>
          <c:dLbls>
            <c:dLbl>
              <c:idx val="0"/>
              <c:layout>
                <c:manualLayout>
                  <c:x val="-4.2604991241903784E-2"/>
                  <c:y val="0.18417535247218275"/>
                </c:manualLayout>
              </c:layout>
              <c:tx>
                <c:rich>
                  <a:bodyPr rot="0" spcFirstLastPara="1" vertOverflow="clip" horzOverflow="clip"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B86F9404-15C3-4BEE-BE80-07EB8F01C134}" type="SERIESNAME">
                      <a:rPr lang="en-US">
                        <a:solidFill>
                          <a:schemeClr val="tx1"/>
                        </a:solidFill>
                      </a:rPr>
                      <a:pPr>
                        <a:defRPr sz="1000">
                          <a:solidFill>
                            <a:schemeClr val="tx1"/>
                          </a:solidFill>
                        </a:defRPr>
                      </a:pPr>
                      <a:t>[SERIES NAME]</a:t>
                    </a:fld>
                    <a:r>
                      <a:rPr lang="en-US" baseline="0" dirty="0">
                        <a:solidFill>
                          <a:schemeClr val="tx1"/>
                        </a:solidFill>
                      </a:rPr>
                      <a:t>
</a:t>
                    </a:r>
                    <a:fld id="{5D8F101F-E12C-4A9E-B47A-141D4DDA696A}" type="VALUE">
                      <a:rPr lang="en-US" b="1" baseline="0">
                        <a:solidFill>
                          <a:schemeClr val="tx1"/>
                        </a:solidFill>
                      </a:rPr>
                      <a:pPr>
                        <a:defRPr sz="1000">
                          <a:solidFill>
                            <a:schemeClr val="tx1"/>
                          </a:solidFill>
                        </a:defRPr>
                      </a:pPr>
                      <a:t>[VALUE]</a:t>
                    </a:fld>
                    <a:endParaRPr lang="en-US" baseline="0" dirty="0">
                      <a:solidFill>
                        <a:schemeClr val="tx1"/>
                      </a:solidFill>
                    </a:endParaRPr>
                  </a:p>
                </c:rich>
              </c:tx>
              <c:spPr>
                <a:noFill/>
                <a:ln>
                  <a:noFill/>
                </a:ln>
                <a:effectLst/>
              </c:spPr>
              <c:txPr>
                <a:bodyPr rot="0" spcFirstLastPara="1" vertOverflow="clip" horzOverflow="clip"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7593255380762612"/>
                      <c:h val="0.11982664514424109"/>
                    </c:manualLayout>
                  </c15:layout>
                  <c15:dlblFieldTable/>
                  <c15:showDataLabelsRange val="0"/>
                </c:ext>
                <c:ext xmlns:c16="http://schemas.microsoft.com/office/drawing/2014/chart" uri="{C3380CC4-5D6E-409C-BE32-E72D297353CC}">
                  <c16:uniqueId val="{0000001B-6734-4919-B536-6235FAA072D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dünaamika'!$J$65:$K$65</c:f>
              <c:numCache>
                <c:formatCode>General</c:formatCode>
                <c:ptCount val="2"/>
                <c:pt idx="0" formatCode="0.0">
                  <c:v>0.65864563300000001</c:v>
                </c:pt>
              </c:numCache>
            </c:numRef>
          </c:val>
          <c:extLst>
            <c:ext xmlns:c16="http://schemas.microsoft.com/office/drawing/2014/chart" uri="{C3380CC4-5D6E-409C-BE32-E72D297353CC}">
              <c16:uniqueId val="{0000001C-6734-4919-B536-6235FAA072D4}"/>
            </c:ext>
          </c:extLst>
        </c:ser>
        <c:ser>
          <c:idx val="19"/>
          <c:order val="19"/>
          <c:tx>
            <c:strRef>
              <c:f>'riigieelarve dünaamika'!$I$66</c:f>
              <c:strCache>
                <c:ptCount val="1"/>
                <c:pt idx="0">
                  <c:v>Tõhus riik</c:v>
                </c:pt>
              </c:strCache>
            </c:strRef>
          </c:tx>
          <c:spPr>
            <a:solidFill>
              <a:srgbClr val="C9CAC8"/>
            </a:solidFill>
            <a:ln>
              <a:noFill/>
            </a:ln>
            <a:effectLst/>
          </c:spPr>
          <c:invertIfNegative val="0"/>
          <c:dLbls>
            <c:dLbl>
              <c:idx val="0"/>
              <c:layout>
                <c:manualLayout>
                  <c:x val="2.0139653390116384E-2"/>
                  <c:y val="-0.20309461797087877"/>
                </c:manualLayout>
              </c:layout>
              <c:tx>
                <c:rich>
                  <a:bodyPr/>
                  <a:lstStyle/>
                  <a:p>
                    <a:fld id="{49C7ADC7-8B95-4D99-81FE-DD1D5446251C}" type="SERIESNAME">
                      <a:rPr lang="en-US"/>
                      <a:pPr/>
                      <a:t>[SERIES NAME]</a:t>
                    </a:fld>
                    <a:r>
                      <a:rPr lang="en-US" baseline="0" dirty="0"/>
                      <a:t>
</a:t>
                    </a:r>
                    <a:fld id="{2582C78B-324C-452F-B7FB-12EEF17E94AB}" type="VALUE">
                      <a:rPr lang="en-US" b="1" baseline="0"/>
                      <a:pPr/>
                      <a:t>[VALUE]</a:t>
                    </a:fld>
                    <a:endParaRPr lang="en-US" baseline="0" dirty="0"/>
                  </a:p>
                </c:rich>
              </c:tx>
              <c:showLegendKey val="0"/>
              <c:showVal val="1"/>
              <c:showCatName val="0"/>
              <c:showSerName val="1"/>
              <c:showPercent val="0"/>
              <c:showBubbleSize val="0"/>
              <c:separator>
</c:separator>
              <c:extLst>
                <c:ext xmlns:c15="http://schemas.microsoft.com/office/drawing/2012/chart" uri="{CE6537A1-D6FC-4f65-9D91-7224C49458BB}">
                  <c15:layout>
                    <c:manualLayout>
                      <c:w val="7.3736630540825507E-2"/>
                      <c:h val="8.7960975450557838E-2"/>
                    </c:manualLayout>
                  </c15:layout>
                  <c15:dlblFieldTable/>
                  <c15:showDataLabelsRange val="0"/>
                </c:ext>
                <c:ext xmlns:c16="http://schemas.microsoft.com/office/drawing/2014/chart" uri="{C3380CC4-5D6E-409C-BE32-E72D297353CC}">
                  <c16:uniqueId val="{0000001D-6734-4919-B536-6235FAA072D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dünaamika'!$J$66:$K$66</c:f>
              <c:numCache>
                <c:formatCode>General</c:formatCode>
                <c:ptCount val="2"/>
                <c:pt idx="0" formatCode="0.0">
                  <c:v>0.56862404622950802</c:v>
                </c:pt>
              </c:numCache>
            </c:numRef>
          </c:val>
          <c:extLst>
            <c:ext xmlns:c16="http://schemas.microsoft.com/office/drawing/2014/chart" uri="{C3380CC4-5D6E-409C-BE32-E72D297353CC}">
              <c16:uniqueId val="{0000001E-6734-4919-B536-6235FAA072D4}"/>
            </c:ext>
          </c:extLst>
        </c:ser>
        <c:ser>
          <c:idx val="20"/>
          <c:order val="20"/>
          <c:tx>
            <c:strRef>
              <c:f>'riigieelarve dünaamika'!$I$67</c:f>
              <c:strCache>
                <c:ptCount val="1"/>
                <c:pt idx="0">
                  <c:v>Põllumajandus ja kalandus</c:v>
                </c:pt>
              </c:strCache>
            </c:strRef>
          </c:tx>
          <c:spPr>
            <a:solidFill>
              <a:srgbClr val="989B9D"/>
            </a:solidFill>
            <a:ln>
              <a:noFill/>
            </a:ln>
            <a:effectLst/>
          </c:spPr>
          <c:invertIfNegative val="0"/>
          <c:dLbls>
            <c:dLbl>
              <c:idx val="0"/>
              <c:layout>
                <c:manualLayout>
                  <c:x val="9.9411076479722693E-2"/>
                  <c:y val="-0.18756706401076925"/>
                </c:manualLayout>
              </c:layout>
              <c:tx>
                <c:rich>
                  <a:bodyPr rot="0" spcFirstLastPara="1" vertOverflow="clip" horzOverflow="clip"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F0848139-802F-4195-A242-6D811ABDC18D}" type="SERIESNAME">
                      <a:rPr lang="en-US">
                        <a:solidFill>
                          <a:schemeClr val="tx1"/>
                        </a:solidFill>
                      </a:rPr>
                      <a:pPr>
                        <a:defRPr sz="1000">
                          <a:solidFill>
                            <a:schemeClr val="tx1"/>
                          </a:solidFill>
                        </a:defRPr>
                      </a:pPr>
                      <a:t>[SERIES NAME]</a:t>
                    </a:fld>
                    <a:r>
                      <a:rPr lang="en-US" baseline="0" dirty="0">
                        <a:solidFill>
                          <a:schemeClr val="tx1"/>
                        </a:solidFill>
                      </a:rPr>
                      <a:t>
</a:t>
                    </a:r>
                    <a:fld id="{9148DFB9-97CD-456E-AC30-56628A934B76}" type="VALUE">
                      <a:rPr lang="en-US" b="1" baseline="0">
                        <a:solidFill>
                          <a:schemeClr val="tx1"/>
                        </a:solidFill>
                      </a:rPr>
                      <a:pPr>
                        <a:defRPr sz="1000">
                          <a:solidFill>
                            <a:schemeClr val="tx1"/>
                          </a:solidFill>
                        </a:defRPr>
                      </a:pPr>
                      <a:t>[VALUE]</a:t>
                    </a:fld>
                    <a:endParaRPr lang="en-US" baseline="0" dirty="0">
                      <a:solidFill>
                        <a:schemeClr val="tx1"/>
                      </a:solidFill>
                    </a:endParaRPr>
                  </a:p>
                </c:rich>
              </c:tx>
              <c:spPr>
                <a:noFill/>
                <a:ln>
                  <a:noFill/>
                </a:ln>
                <a:effectLst/>
              </c:spPr>
              <c:txPr>
                <a:bodyPr rot="0" spcFirstLastPara="1" vertOverflow="clip" horzOverflow="clip"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0593493333359379"/>
                      <c:h val="0.11251085217628812"/>
                    </c:manualLayout>
                  </c15:layout>
                  <c15:dlblFieldTable/>
                  <c15:showDataLabelsRange val="0"/>
                </c:ext>
                <c:ext xmlns:c16="http://schemas.microsoft.com/office/drawing/2014/chart" uri="{C3380CC4-5D6E-409C-BE32-E72D297353CC}">
                  <c16:uniqueId val="{0000001F-6734-4919-B536-6235FAA072D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dünaamika'!$J$67:$K$67</c:f>
              <c:numCache>
                <c:formatCode>General</c:formatCode>
                <c:ptCount val="2"/>
                <c:pt idx="0" formatCode="0.0">
                  <c:v>0.497841227</c:v>
                </c:pt>
              </c:numCache>
            </c:numRef>
          </c:val>
          <c:extLst>
            <c:ext xmlns:c16="http://schemas.microsoft.com/office/drawing/2014/chart" uri="{C3380CC4-5D6E-409C-BE32-E72D297353CC}">
              <c16:uniqueId val="{00000020-6734-4919-B536-6235FAA072D4}"/>
            </c:ext>
          </c:extLst>
        </c:ser>
        <c:ser>
          <c:idx val="21"/>
          <c:order val="21"/>
          <c:tx>
            <c:strRef>
              <c:f>'riigieelarve dünaamika'!$I$68</c:f>
              <c:strCache>
                <c:ptCount val="1"/>
                <c:pt idx="0">
                  <c:v>Siseturvalisus</c:v>
                </c:pt>
              </c:strCache>
            </c:strRef>
          </c:tx>
          <c:spPr>
            <a:solidFill>
              <a:schemeClr val="accent4">
                <a:lumMod val="80000"/>
              </a:schemeClr>
            </a:solidFill>
            <a:ln>
              <a:noFill/>
            </a:ln>
            <a:effectLst/>
          </c:spPr>
          <c:invertIfNegative val="0"/>
          <c:dPt>
            <c:idx val="0"/>
            <c:invertIfNegative val="0"/>
            <c:bubble3D val="0"/>
            <c:spPr>
              <a:solidFill>
                <a:srgbClr val="FF8400"/>
              </a:solidFill>
              <a:ln>
                <a:noFill/>
              </a:ln>
              <a:effectLst/>
            </c:spPr>
            <c:extLst>
              <c:ext xmlns:c16="http://schemas.microsoft.com/office/drawing/2014/chart" uri="{C3380CC4-5D6E-409C-BE32-E72D297353CC}">
                <c16:uniqueId val="{00000021-6734-4919-B536-6235FAA072D4}"/>
              </c:ext>
            </c:extLst>
          </c:dPt>
          <c:dLbls>
            <c:dLbl>
              <c:idx val="0"/>
              <c:layout>
                <c:manualLayout>
                  <c:x val="2.1908365175313926E-2"/>
                  <c:y val="0.16828473834468147"/>
                </c:manualLayout>
              </c:layout>
              <c:tx>
                <c:rich>
                  <a:bodyPr/>
                  <a:lstStyle/>
                  <a:p>
                    <a:fld id="{995451BB-FCCF-48F0-AA38-6E2590F25347}" type="SERIESNAME">
                      <a:rPr lang="en-US"/>
                      <a:pPr/>
                      <a:t>[SERIES NAME]</a:t>
                    </a:fld>
                    <a:r>
                      <a:rPr lang="en-US" baseline="0" dirty="0"/>
                      <a:t>
</a:t>
                    </a:r>
                    <a:fld id="{60C3A0A2-E0C3-4479-9D73-499CC00D6B99}" type="VALUE">
                      <a:rPr lang="en-US" b="1" baseline="0"/>
                      <a:pPr/>
                      <a:t>[VALUE]</a:t>
                    </a:fld>
                    <a:endParaRPr lang="en-US"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1-6734-4919-B536-6235FAA072D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1"/>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dünaamika'!$J$68:$K$68</c:f>
              <c:numCache>
                <c:formatCode>General</c:formatCode>
                <c:ptCount val="2"/>
                <c:pt idx="0" formatCode="0.0">
                  <c:v>0.48918917814202301</c:v>
                </c:pt>
              </c:numCache>
            </c:numRef>
          </c:val>
          <c:extLst>
            <c:ext xmlns:c16="http://schemas.microsoft.com/office/drawing/2014/chart" uri="{C3380CC4-5D6E-409C-BE32-E72D297353CC}">
              <c16:uniqueId val="{00000022-6734-4919-B536-6235FAA072D4}"/>
            </c:ext>
          </c:extLst>
        </c:ser>
        <c:ser>
          <c:idx val="22"/>
          <c:order val="22"/>
          <c:tx>
            <c:strRef>
              <c:f>'riigieelarve dünaamika'!$I$69</c:f>
              <c:strCache>
                <c:ptCount val="1"/>
                <c:pt idx="0">
                  <c:v>Kultuur ja sport</c:v>
                </c:pt>
              </c:strCache>
            </c:strRef>
          </c:tx>
          <c:spPr>
            <a:solidFill>
              <a:srgbClr val="51555A"/>
            </a:solidFill>
            <a:ln>
              <a:noFill/>
            </a:ln>
            <a:effectLst/>
          </c:spPr>
          <c:invertIfNegative val="0"/>
          <c:dLbls>
            <c:dLbl>
              <c:idx val="0"/>
              <c:layout>
                <c:manualLayout>
                  <c:x val="9.8661812710429023E-2"/>
                  <c:y val="0.15498594500913696"/>
                </c:manualLayout>
              </c:layout>
              <c:tx>
                <c:rich>
                  <a:bodyPr rot="0" spcFirstLastPara="1" vertOverflow="clip" horzOverflow="clip"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fld id="{3096F08D-99FE-41AA-BE77-A2280A3B5B12}" type="SERIESNAME">
                      <a:rPr lang="en-US">
                        <a:solidFill>
                          <a:schemeClr val="tx1"/>
                        </a:solidFill>
                      </a:rPr>
                      <a:pPr>
                        <a:defRPr sz="1000">
                          <a:solidFill>
                            <a:schemeClr val="tx1"/>
                          </a:solidFill>
                        </a:defRPr>
                      </a:pPr>
                      <a:t>[SERIES NAME]</a:t>
                    </a:fld>
                    <a:r>
                      <a:rPr lang="en-US" baseline="0" dirty="0">
                        <a:solidFill>
                          <a:schemeClr val="tx1"/>
                        </a:solidFill>
                      </a:rPr>
                      <a:t>
</a:t>
                    </a:r>
                    <a:fld id="{F5C2B341-53BA-4442-A2F8-4DDFE8ABCB8C}" type="VALUE">
                      <a:rPr lang="en-US" b="1" baseline="0">
                        <a:solidFill>
                          <a:schemeClr val="tx1"/>
                        </a:solidFill>
                      </a:rPr>
                      <a:pPr>
                        <a:defRPr sz="1000">
                          <a:solidFill>
                            <a:schemeClr val="tx1"/>
                          </a:solidFill>
                        </a:defRPr>
                      </a:pPr>
                      <a:t>[VALUE]</a:t>
                    </a:fld>
                    <a:endParaRPr lang="en-US" baseline="0" dirty="0">
                      <a:solidFill>
                        <a:schemeClr val="tx1"/>
                      </a:solidFill>
                    </a:endParaRPr>
                  </a:p>
                </c:rich>
              </c:tx>
              <c:spPr>
                <a:noFill/>
                <a:ln>
                  <a:noFill/>
                </a:ln>
                <a:effectLst/>
              </c:spPr>
              <c:txPr>
                <a:bodyPr rot="0" spcFirstLastPara="1" vertOverflow="clip" horzOverflow="clip"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6.5567111605872364E-2"/>
                      <c:h val="0.13132763794510072"/>
                    </c:manualLayout>
                  </c15:layout>
                  <c15:dlblFieldTable/>
                  <c15:showDataLabelsRange val="0"/>
                </c:ext>
                <c:ext xmlns:c16="http://schemas.microsoft.com/office/drawing/2014/chart" uri="{C3380CC4-5D6E-409C-BE32-E72D297353CC}">
                  <c16:uniqueId val="{00000023-6734-4919-B536-6235FAA072D4}"/>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t-EE"/>
              </a:p>
            </c:txPr>
            <c:showLegendKey val="0"/>
            <c:showVal val="1"/>
            <c:showCatName val="0"/>
            <c:showSerName val="1"/>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rgbClr val="006EBE"/>
                      </a:solidFill>
                      <a:round/>
                    </a:ln>
                    <a:effectLst/>
                  </c:spPr>
                </c15:leaderLines>
              </c:ext>
            </c:extLst>
          </c:dLbls>
          <c:cat>
            <c:strRef>
              <c:f>'riigieelarve dünaamika'!$J$46:$K$46</c:f>
              <c:strCache>
                <c:ptCount val="2"/>
                <c:pt idx="0">
                  <c:v>Kulud</c:v>
                </c:pt>
                <c:pt idx="1">
                  <c:v>Tulud</c:v>
                </c:pt>
              </c:strCache>
            </c:strRef>
          </c:cat>
          <c:val>
            <c:numRef>
              <c:f>'riigieelarve dünaamika'!$J$69:$K$69</c:f>
              <c:numCache>
                <c:formatCode>General</c:formatCode>
                <c:ptCount val="2"/>
                <c:pt idx="0" formatCode="0.0">
                  <c:v>0.34113044300000001</c:v>
                </c:pt>
              </c:numCache>
            </c:numRef>
          </c:val>
          <c:extLst>
            <c:ext xmlns:c16="http://schemas.microsoft.com/office/drawing/2014/chart" uri="{C3380CC4-5D6E-409C-BE32-E72D297353CC}">
              <c16:uniqueId val="{00000024-6734-4919-B536-6235FAA072D4}"/>
            </c:ext>
          </c:extLst>
        </c:ser>
        <c:ser>
          <c:idx val="23"/>
          <c:order val="23"/>
          <c:tx>
            <c:strRef>
              <c:f>'riigieelarve dünaamika'!$I$70</c:f>
              <c:strCache>
                <c:ptCount val="1"/>
                <c:pt idx="0">
                  <c:v>Õigusriik</c:v>
                </c:pt>
              </c:strCache>
            </c:strRef>
          </c:tx>
          <c:spPr>
            <a:solidFill>
              <a:srgbClr val="B2B5B5"/>
            </a:solidFill>
            <a:ln>
              <a:noFill/>
            </a:ln>
            <a:effectLst/>
          </c:spPr>
          <c:invertIfNegative val="0"/>
          <c:cat>
            <c:strRef>
              <c:f>'riigieelarve dünaamika'!$J$46:$K$46</c:f>
              <c:strCache>
                <c:ptCount val="2"/>
                <c:pt idx="0">
                  <c:v>Kulud</c:v>
                </c:pt>
                <c:pt idx="1">
                  <c:v>Tulud</c:v>
                </c:pt>
              </c:strCache>
            </c:strRef>
          </c:cat>
          <c:val>
            <c:numRef>
              <c:f>'riigieelarve dünaamika'!$J$70:$K$70</c:f>
              <c:numCache>
                <c:formatCode>General</c:formatCode>
                <c:ptCount val="2"/>
                <c:pt idx="0" formatCode="0.0">
                  <c:v>0.21433148499999999</c:v>
                </c:pt>
              </c:numCache>
            </c:numRef>
          </c:val>
          <c:extLst>
            <c:ext xmlns:c16="http://schemas.microsoft.com/office/drawing/2014/chart" uri="{C3380CC4-5D6E-409C-BE32-E72D297353CC}">
              <c16:uniqueId val="{00000025-6734-4919-B536-6235FAA072D4}"/>
            </c:ext>
          </c:extLst>
        </c:ser>
        <c:ser>
          <c:idx val="24"/>
          <c:order val="24"/>
          <c:tx>
            <c:strRef>
              <c:f>'riigieelarve dünaamika'!$I$71</c:f>
              <c:strCache>
                <c:ptCount val="1"/>
                <c:pt idx="0">
                  <c:v>Keskkond</c:v>
                </c:pt>
              </c:strCache>
            </c:strRef>
          </c:tx>
          <c:spPr>
            <a:solidFill>
              <a:srgbClr val="FFC09F"/>
            </a:solidFill>
            <a:ln>
              <a:noFill/>
            </a:ln>
            <a:effectLst/>
          </c:spPr>
          <c:invertIfNegative val="0"/>
          <c:cat>
            <c:strRef>
              <c:f>'riigieelarve dünaamika'!$J$46:$K$46</c:f>
              <c:strCache>
                <c:ptCount val="2"/>
                <c:pt idx="0">
                  <c:v>Kulud</c:v>
                </c:pt>
                <c:pt idx="1">
                  <c:v>Tulud</c:v>
                </c:pt>
              </c:strCache>
            </c:strRef>
          </c:cat>
          <c:val>
            <c:numRef>
              <c:f>'riigieelarve dünaamika'!$J$71:$K$71</c:f>
              <c:numCache>
                <c:formatCode>General</c:formatCode>
                <c:ptCount val="2"/>
                <c:pt idx="0" formatCode="0.0">
                  <c:v>0.16498956200000001</c:v>
                </c:pt>
              </c:numCache>
            </c:numRef>
          </c:val>
          <c:extLst>
            <c:ext xmlns:c16="http://schemas.microsoft.com/office/drawing/2014/chart" uri="{C3380CC4-5D6E-409C-BE32-E72D297353CC}">
              <c16:uniqueId val="{00000026-6734-4919-B536-6235FAA072D4}"/>
            </c:ext>
          </c:extLst>
        </c:ser>
        <c:ser>
          <c:idx val="25"/>
          <c:order val="25"/>
          <c:tx>
            <c:strRef>
              <c:f>'riigieelarve dünaamika'!$I$72</c:f>
              <c:strCache>
                <c:ptCount val="1"/>
                <c:pt idx="0">
                  <c:v>Digiühiskond</c:v>
                </c:pt>
              </c:strCache>
            </c:strRef>
          </c:tx>
          <c:spPr>
            <a:solidFill>
              <a:srgbClr val="75797C"/>
            </a:solidFill>
            <a:ln>
              <a:noFill/>
            </a:ln>
            <a:effectLst/>
          </c:spPr>
          <c:invertIfNegative val="0"/>
          <c:cat>
            <c:strRef>
              <c:f>'riigieelarve dünaamika'!$J$46:$K$46</c:f>
              <c:strCache>
                <c:ptCount val="2"/>
                <c:pt idx="0">
                  <c:v>Kulud</c:v>
                </c:pt>
                <c:pt idx="1">
                  <c:v>Tulud</c:v>
                </c:pt>
              </c:strCache>
            </c:strRef>
          </c:cat>
          <c:val>
            <c:numRef>
              <c:f>'riigieelarve dünaamika'!$J$72:$K$72</c:f>
              <c:numCache>
                <c:formatCode>General</c:formatCode>
                <c:ptCount val="2"/>
                <c:pt idx="0" formatCode="0.0">
                  <c:v>0.14863996400000001</c:v>
                </c:pt>
              </c:numCache>
            </c:numRef>
          </c:val>
          <c:extLst>
            <c:ext xmlns:c16="http://schemas.microsoft.com/office/drawing/2014/chart" uri="{C3380CC4-5D6E-409C-BE32-E72D297353CC}">
              <c16:uniqueId val="{00000027-6734-4919-B536-6235FAA072D4}"/>
            </c:ext>
          </c:extLst>
        </c:ser>
        <c:ser>
          <c:idx val="26"/>
          <c:order val="26"/>
          <c:tx>
            <c:strRef>
              <c:f>'riigieelarve dünaamika'!$I$73</c:f>
              <c:strCache>
                <c:ptCount val="1"/>
                <c:pt idx="0">
                  <c:v>Välispoliitika</c:v>
                </c:pt>
              </c:strCache>
            </c:strRef>
          </c:tx>
          <c:spPr>
            <a:solidFill>
              <a:srgbClr val="292524"/>
            </a:solidFill>
            <a:ln>
              <a:noFill/>
            </a:ln>
            <a:effectLst/>
          </c:spPr>
          <c:invertIfNegative val="0"/>
          <c:cat>
            <c:strRef>
              <c:f>'riigieelarve dünaamika'!$J$46:$K$46</c:f>
              <c:strCache>
                <c:ptCount val="2"/>
                <c:pt idx="0">
                  <c:v>Kulud</c:v>
                </c:pt>
                <c:pt idx="1">
                  <c:v>Tulud</c:v>
                </c:pt>
              </c:strCache>
            </c:strRef>
          </c:cat>
          <c:val>
            <c:numRef>
              <c:f>'riigieelarve dünaamika'!$J$73:$K$73</c:f>
              <c:numCache>
                <c:formatCode>General</c:formatCode>
                <c:ptCount val="2"/>
                <c:pt idx="0" formatCode="0.0">
                  <c:v>0.12466448299999999</c:v>
                </c:pt>
              </c:numCache>
            </c:numRef>
          </c:val>
          <c:extLst>
            <c:ext xmlns:c16="http://schemas.microsoft.com/office/drawing/2014/chart" uri="{C3380CC4-5D6E-409C-BE32-E72D297353CC}">
              <c16:uniqueId val="{00000028-6734-4919-B536-6235FAA072D4}"/>
            </c:ext>
          </c:extLst>
        </c:ser>
        <c:ser>
          <c:idx val="27"/>
          <c:order val="27"/>
          <c:tx>
            <c:strRef>
              <c:f>'riigieelarve dünaamika'!$I$74</c:f>
              <c:strCache>
                <c:ptCount val="1"/>
                <c:pt idx="0">
                  <c:v>Energeetika</c:v>
                </c:pt>
              </c:strCache>
            </c:strRef>
          </c:tx>
          <c:spPr>
            <a:solidFill>
              <a:srgbClr val="3DD5AF"/>
            </a:solidFill>
            <a:ln>
              <a:noFill/>
            </a:ln>
            <a:effectLst/>
          </c:spPr>
          <c:invertIfNegative val="0"/>
          <c:cat>
            <c:strRef>
              <c:f>'riigieelarve dünaamika'!$J$46:$K$46</c:f>
              <c:strCache>
                <c:ptCount val="2"/>
                <c:pt idx="0">
                  <c:v>Kulud</c:v>
                </c:pt>
                <c:pt idx="1">
                  <c:v>Tulud</c:v>
                </c:pt>
              </c:strCache>
            </c:strRef>
          </c:cat>
          <c:val>
            <c:numRef>
              <c:f>'riigieelarve dünaamika'!$J$74:$K$74</c:f>
              <c:numCache>
                <c:formatCode>General</c:formatCode>
                <c:ptCount val="2"/>
                <c:pt idx="0" formatCode="0.0">
                  <c:v>8.0219761000000001E-2</c:v>
                </c:pt>
              </c:numCache>
            </c:numRef>
          </c:val>
          <c:extLst>
            <c:ext xmlns:c16="http://schemas.microsoft.com/office/drawing/2014/chart" uri="{C3380CC4-5D6E-409C-BE32-E72D297353CC}">
              <c16:uniqueId val="{00000029-6734-4919-B536-6235FAA072D4}"/>
            </c:ext>
          </c:extLst>
        </c:ser>
        <c:ser>
          <c:idx val="28"/>
          <c:order val="28"/>
          <c:tx>
            <c:strRef>
              <c:f>'riigieelarve dünaamika'!$I$75</c:f>
              <c:strCache>
                <c:ptCount val="1"/>
                <c:pt idx="0">
                  <c:v>Sidus ühiskond</c:v>
                </c:pt>
              </c:strCache>
            </c:strRef>
          </c:tx>
          <c:spPr>
            <a:solidFill>
              <a:srgbClr val="007A4D"/>
            </a:solidFill>
            <a:ln>
              <a:noFill/>
            </a:ln>
            <a:effectLst/>
          </c:spPr>
          <c:invertIfNegative val="0"/>
          <c:cat>
            <c:strRef>
              <c:f>'riigieelarve dünaamika'!$J$46:$K$46</c:f>
              <c:strCache>
                <c:ptCount val="2"/>
                <c:pt idx="0">
                  <c:v>Kulud</c:v>
                </c:pt>
                <c:pt idx="1">
                  <c:v>Tulud</c:v>
                </c:pt>
              </c:strCache>
            </c:strRef>
          </c:cat>
          <c:val>
            <c:numRef>
              <c:f>'riigieelarve dünaamika'!$J$75:$K$75</c:f>
              <c:numCache>
                <c:formatCode>General</c:formatCode>
                <c:ptCount val="2"/>
                <c:pt idx="0" formatCode="0.0">
                  <c:v>3.3839660000000001E-2</c:v>
                </c:pt>
              </c:numCache>
            </c:numRef>
          </c:val>
          <c:extLst>
            <c:ext xmlns:c16="http://schemas.microsoft.com/office/drawing/2014/chart" uri="{C3380CC4-5D6E-409C-BE32-E72D297353CC}">
              <c16:uniqueId val="{0000002A-6734-4919-B536-6235FAA072D4}"/>
            </c:ext>
          </c:extLst>
        </c:ser>
        <c:ser>
          <c:idx val="29"/>
          <c:order val="29"/>
          <c:tx>
            <c:strRef>
              <c:f>'riigieelarve dünaamika'!$I$76</c:f>
              <c:strCache>
                <c:ptCount val="1"/>
                <c:pt idx="0">
                  <c:v>Eesti keel ja eestlus</c:v>
                </c:pt>
              </c:strCache>
            </c:strRef>
          </c:tx>
          <c:spPr>
            <a:solidFill>
              <a:srgbClr val="F5436D"/>
            </a:solidFill>
            <a:ln>
              <a:noFill/>
            </a:ln>
            <a:effectLst/>
          </c:spPr>
          <c:invertIfNegative val="0"/>
          <c:cat>
            <c:strRef>
              <c:f>'riigieelarve dünaamika'!$J$46:$K$46</c:f>
              <c:strCache>
                <c:ptCount val="2"/>
                <c:pt idx="0">
                  <c:v>Kulud</c:v>
                </c:pt>
                <c:pt idx="1">
                  <c:v>Tulud</c:v>
                </c:pt>
              </c:strCache>
            </c:strRef>
          </c:cat>
          <c:val>
            <c:numRef>
              <c:f>'riigieelarve dünaamika'!$J$76:$K$76</c:f>
              <c:numCache>
                <c:formatCode>General</c:formatCode>
                <c:ptCount val="2"/>
                <c:pt idx="0" formatCode="0.0">
                  <c:v>1.0875463E-2</c:v>
                </c:pt>
              </c:numCache>
            </c:numRef>
          </c:val>
          <c:extLst>
            <c:ext xmlns:c16="http://schemas.microsoft.com/office/drawing/2014/chart" uri="{C3380CC4-5D6E-409C-BE32-E72D297353CC}">
              <c16:uniqueId val="{0000002B-6734-4919-B536-6235FAA072D4}"/>
            </c:ext>
          </c:extLst>
        </c:ser>
        <c:dLbls>
          <c:showLegendKey val="0"/>
          <c:showVal val="0"/>
          <c:showCatName val="0"/>
          <c:showSerName val="0"/>
          <c:showPercent val="0"/>
          <c:showBubbleSize val="0"/>
        </c:dLbls>
        <c:gapWidth val="150"/>
        <c:overlap val="100"/>
        <c:axId val="1319847976"/>
        <c:axId val="1319848696"/>
        <c:extLst>
          <c:ext xmlns:c15="http://schemas.microsoft.com/office/drawing/2012/chart" uri="{02D57815-91ED-43cb-92C2-25804820EDAC}">
            <c15:filteredBarSeries>
              <c15:ser>
                <c:idx val="9"/>
                <c:order val="9"/>
                <c:tx>
                  <c:strRef>
                    <c:extLst>
                      <c:ext uri="{02D57815-91ED-43cb-92C2-25804820EDAC}">
                        <c15:formulaRef>
                          <c15:sqref>'riigieelarve dünaamika'!$I$56</c15:sqref>
                        </c15:formulaRef>
                      </c:ext>
                    </c:extLst>
                    <c:strCache>
                      <c:ptCount val="1"/>
                    </c:strCache>
                  </c:strRef>
                </c:tx>
                <c:spPr>
                  <a:solidFill>
                    <a:schemeClr val="accent4">
                      <a:lumMod val="60000"/>
                    </a:schemeClr>
                  </a:solidFill>
                  <a:ln>
                    <a:noFill/>
                  </a:ln>
                  <a:effectLst/>
                </c:spPr>
                <c:invertIfNegative val="0"/>
                <c:cat>
                  <c:strRef>
                    <c:extLst>
                      <c:ext uri="{02D57815-91ED-43cb-92C2-25804820EDAC}">
                        <c15:formulaRef>
                          <c15:sqref>'riigieelarve dünaamika'!$J$46:$K$46</c15:sqref>
                        </c15:formulaRef>
                      </c:ext>
                    </c:extLst>
                    <c:strCache>
                      <c:ptCount val="2"/>
                      <c:pt idx="0">
                        <c:v>Kulud</c:v>
                      </c:pt>
                      <c:pt idx="1">
                        <c:v>Tulud</c:v>
                      </c:pt>
                    </c:strCache>
                  </c:strRef>
                </c:cat>
                <c:val>
                  <c:numRef>
                    <c:extLst>
                      <c:ext uri="{02D57815-91ED-43cb-92C2-25804820EDAC}">
                        <c15:formulaRef>
                          <c15:sqref>'riigieelarve dünaamika'!$J$56:$K$56</c15:sqref>
                        </c15:formulaRef>
                      </c:ext>
                    </c:extLst>
                    <c:numCache>
                      <c:formatCode>General</c:formatCode>
                      <c:ptCount val="2"/>
                    </c:numCache>
                  </c:numRef>
                </c:val>
                <c:extLst>
                  <c:ext xmlns:c16="http://schemas.microsoft.com/office/drawing/2014/chart" uri="{C3380CC4-5D6E-409C-BE32-E72D297353CC}">
                    <c16:uniqueId val="{0000002C-6734-4919-B536-6235FAA072D4}"/>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'riigieelarve dünaamika'!$I$57</c15:sqref>
                        </c15:formulaRef>
                      </c:ext>
                    </c:extLst>
                    <c:strCache>
                      <c:ptCount val="1"/>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'riigieelarve dünaamika'!$J$46:$K$46</c15:sqref>
                        </c15:formulaRef>
                      </c:ext>
                    </c:extLst>
                    <c:strCache>
                      <c:ptCount val="2"/>
                      <c:pt idx="0">
                        <c:v>Kulud</c:v>
                      </c:pt>
                      <c:pt idx="1">
                        <c:v>Tulud</c:v>
                      </c:pt>
                    </c:strCache>
                  </c:strRef>
                </c:cat>
                <c:val>
                  <c:numRef>
                    <c:extLst xmlns:c15="http://schemas.microsoft.com/office/drawing/2012/chart">
                      <c:ext xmlns:c15="http://schemas.microsoft.com/office/drawing/2012/chart" uri="{02D57815-91ED-43cb-92C2-25804820EDAC}">
                        <c15:formulaRef>
                          <c15:sqref>'riigieelarve dünaamika'!$J$57:$K$57</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2D-6734-4919-B536-6235FAA072D4}"/>
                  </c:ext>
                </c:extLst>
              </c15:ser>
            </c15:filteredBarSeries>
          </c:ext>
        </c:extLst>
      </c:barChart>
      <c:catAx>
        <c:axId val="1319847976"/>
        <c:scaling>
          <c:orientation val="minMax"/>
        </c:scaling>
        <c:delete val="0"/>
        <c:axPos val="l"/>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rgbClr val="006EBE"/>
                </a:solidFill>
                <a:latin typeface="+mn-lt"/>
                <a:ea typeface="+mn-ea"/>
                <a:cs typeface="+mn-cs"/>
              </a:defRPr>
            </a:pPr>
            <a:endParaRPr lang="et-EE"/>
          </a:p>
        </c:txPr>
        <c:crossAx val="1319848696"/>
        <c:crosses val="autoZero"/>
        <c:auto val="1"/>
        <c:lblAlgn val="ctr"/>
        <c:lblOffset val="100"/>
        <c:noMultiLvlLbl val="0"/>
      </c:catAx>
      <c:valAx>
        <c:axId val="1319848696"/>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t-EE" dirty="0">
                    <a:solidFill>
                      <a:schemeClr val="tx1"/>
                    </a:solidFill>
                  </a:rPr>
                  <a:t>Miljard eurot</a:t>
                </a:r>
              </a:p>
            </c:rich>
          </c:tx>
          <c:layout>
            <c:manualLayout>
              <c:xMode val="edge"/>
              <c:yMode val="edge"/>
              <c:x val="0.486276459406984"/>
              <c:y val="0.9482322739658323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crossAx val="131984797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240656579092265"/>
          <c:y val="0"/>
          <c:w val="0.51768757060539061"/>
          <c:h val="0.91180285343709466"/>
        </c:manualLayout>
      </c:layout>
      <c:barChart>
        <c:barDir val="bar"/>
        <c:grouping val="stacked"/>
        <c:varyColors val="0"/>
        <c:ser>
          <c:idx val="0"/>
          <c:order val="0"/>
          <c:spPr>
            <a:solidFill>
              <a:srgbClr val="006EB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B03C-45BA-808E-6A43F29E8E17}"/>
                </c:ext>
              </c:extLst>
            </c:dLbl>
            <c:dLbl>
              <c:idx val="1"/>
              <c:delete val="1"/>
              <c:extLst>
                <c:ext xmlns:c15="http://schemas.microsoft.com/office/drawing/2012/chart" uri="{CE6537A1-D6FC-4f65-9D91-7224C49458BB}"/>
                <c:ext xmlns:c16="http://schemas.microsoft.com/office/drawing/2014/chart" uri="{C3380CC4-5D6E-409C-BE32-E72D297353CC}">
                  <c16:uniqueId val="{00000005-B03C-45BA-808E-6A43F29E8E17}"/>
                </c:ext>
              </c:extLst>
            </c:dLbl>
            <c:dLbl>
              <c:idx val="2"/>
              <c:delete val="1"/>
              <c:extLst>
                <c:ext xmlns:c15="http://schemas.microsoft.com/office/drawing/2012/chart" uri="{CE6537A1-D6FC-4f65-9D91-7224C49458BB}"/>
                <c:ext xmlns:c16="http://schemas.microsoft.com/office/drawing/2014/chart" uri="{C3380CC4-5D6E-409C-BE32-E72D297353CC}">
                  <c16:uniqueId val="{00000004-B03C-45BA-808E-6A43F29E8E17}"/>
                </c:ext>
              </c:extLst>
            </c:dLbl>
            <c:dLbl>
              <c:idx val="3"/>
              <c:delete val="1"/>
              <c:extLst>
                <c:ext xmlns:c15="http://schemas.microsoft.com/office/drawing/2012/chart" uri="{CE6537A1-D6FC-4f65-9D91-7224C49458BB}"/>
                <c:ext xmlns:c16="http://schemas.microsoft.com/office/drawing/2014/chart" uri="{C3380CC4-5D6E-409C-BE32-E72D297353CC}">
                  <c16:uniqueId val="{00000003-B03C-45BA-808E-6A43F29E8E17}"/>
                </c:ext>
              </c:extLst>
            </c:dLbl>
            <c:dLbl>
              <c:idx val="4"/>
              <c:delete val="1"/>
              <c:extLst>
                <c:ext xmlns:c15="http://schemas.microsoft.com/office/drawing/2012/chart" uri="{CE6537A1-D6FC-4f65-9D91-7224C49458BB}"/>
                <c:ext xmlns:c16="http://schemas.microsoft.com/office/drawing/2014/chart" uri="{C3380CC4-5D6E-409C-BE32-E72D297353CC}">
                  <c16:uniqueId val="{00000002-B03C-45BA-808E-6A43F29E8E17}"/>
                </c:ext>
              </c:extLst>
            </c:dLbl>
            <c:dLbl>
              <c:idx val="5"/>
              <c:delete val="1"/>
              <c:extLst>
                <c:ext xmlns:c15="http://schemas.microsoft.com/office/drawing/2012/chart" uri="{CE6537A1-D6FC-4f65-9D91-7224C49458BB}"/>
                <c:ext xmlns:c16="http://schemas.microsoft.com/office/drawing/2014/chart" uri="{C3380CC4-5D6E-409C-BE32-E72D297353CC}">
                  <c16:uniqueId val="{00000001-B03C-45BA-808E-6A43F29E8E1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Investeeringud!$A$2:$A$13</c:f>
              <c:strCache>
                <c:ptCount val="12"/>
                <c:pt idx="0">
                  <c:v>Kultuuriministeeriumi valitsemisala</c:v>
                </c:pt>
                <c:pt idx="1">
                  <c:v>Justiitsministeeriumi valitsemisala</c:v>
                </c:pt>
                <c:pt idx="2">
                  <c:v>Riigikogu Kantselei</c:v>
                </c:pt>
                <c:pt idx="3">
                  <c:v>Välisministeeriumi valitsemisala</c:v>
                </c:pt>
                <c:pt idx="4">
                  <c:v>Regionaal- ja Põllumajandusministeeriumi valitsemisala</c:v>
                </c:pt>
                <c:pt idx="5">
                  <c:v>Sotsiaalministeeriumi valitsemisala</c:v>
                </c:pt>
                <c:pt idx="6">
                  <c:v>Rahandusministeeriumi valitsemisala</c:v>
                </c:pt>
                <c:pt idx="7">
                  <c:v>Haridus- ja Teadusministeeriumi valitsemisala</c:v>
                </c:pt>
                <c:pt idx="8">
                  <c:v>Majandus- ja Kommunikatsiooniministeeriumi valitsemisala</c:v>
                </c:pt>
                <c:pt idx="9">
                  <c:v>Siseministeeriumi valitsemisala</c:v>
                </c:pt>
                <c:pt idx="10">
                  <c:v>Kliimaministeeriumi valitsemisala</c:v>
                </c:pt>
                <c:pt idx="11">
                  <c:v>Kaitseministeeriumi valitsemisala</c:v>
                </c:pt>
              </c:strCache>
            </c:strRef>
          </c:cat>
          <c:val>
            <c:numRef>
              <c:f>Investeeringud!$C$2:$C$13</c:f>
              <c:numCache>
                <c:formatCode>0</c:formatCode>
                <c:ptCount val="12"/>
                <c:pt idx="0">
                  <c:v>4.2999999999999997E-2</c:v>
                </c:pt>
                <c:pt idx="1">
                  <c:v>1.3864320000000001</c:v>
                </c:pt>
                <c:pt idx="2">
                  <c:v>4.9931029999999996</c:v>
                </c:pt>
                <c:pt idx="3">
                  <c:v>5.7891499999999994</c:v>
                </c:pt>
                <c:pt idx="4">
                  <c:v>6.1336880000000003</c:v>
                </c:pt>
                <c:pt idx="5">
                  <c:v>9.3047099999999983</c:v>
                </c:pt>
                <c:pt idx="6">
                  <c:v>21.099974</c:v>
                </c:pt>
                <c:pt idx="7">
                  <c:v>24.665800999999998</c:v>
                </c:pt>
                <c:pt idx="8">
                  <c:v>28.664138999999999</c:v>
                </c:pt>
                <c:pt idx="9">
                  <c:v>62.450919999999996</c:v>
                </c:pt>
                <c:pt idx="10">
                  <c:v>175.47820999999999</c:v>
                </c:pt>
                <c:pt idx="11">
                  <c:v>454.04814299999998</c:v>
                </c:pt>
              </c:numCache>
            </c:numRef>
          </c:val>
          <c:extLst>
            <c:ext xmlns:c16="http://schemas.microsoft.com/office/drawing/2014/chart" uri="{C3380CC4-5D6E-409C-BE32-E72D297353CC}">
              <c16:uniqueId val="{00000000-B03C-45BA-808E-6A43F29E8E17}"/>
            </c:ext>
          </c:extLst>
        </c:ser>
        <c:dLbls>
          <c:showLegendKey val="0"/>
          <c:showVal val="0"/>
          <c:showCatName val="0"/>
          <c:showSerName val="0"/>
          <c:showPercent val="0"/>
          <c:showBubbleSize val="0"/>
        </c:dLbls>
        <c:gapWidth val="36"/>
        <c:overlap val="100"/>
        <c:axId val="636577424"/>
        <c:axId val="636577904"/>
      </c:barChart>
      <c:catAx>
        <c:axId val="636577424"/>
        <c:scaling>
          <c:orientation val="minMax"/>
        </c:scaling>
        <c:delete val="0"/>
        <c:axPos val="l"/>
        <c:numFmt formatCode="General" sourceLinked="1"/>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Roboto Condensed Light" panose="02000000000000000000" pitchFamily="2" charset="0"/>
                <a:ea typeface="Roboto Condensed Light" panose="02000000000000000000" pitchFamily="2" charset="0"/>
                <a:cs typeface="+mn-cs"/>
              </a:defRPr>
            </a:pPr>
            <a:endParaRPr lang="et-EE"/>
          </a:p>
        </c:txPr>
        <c:crossAx val="636577904"/>
        <c:crosses val="autoZero"/>
        <c:auto val="1"/>
        <c:lblAlgn val="ctr"/>
        <c:lblOffset val="100"/>
        <c:noMultiLvlLbl val="0"/>
      </c:catAx>
      <c:valAx>
        <c:axId val="6365779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t-EE" dirty="0">
                    <a:solidFill>
                      <a:schemeClr val="tx1"/>
                    </a:solidFill>
                  </a:rPr>
                  <a:t>Miljon</a:t>
                </a:r>
                <a:r>
                  <a:rPr lang="et-EE" baseline="0" dirty="0">
                    <a:solidFill>
                      <a:schemeClr val="tx1"/>
                    </a:solidFill>
                  </a:rPr>
                  <a:t> eurot</a:t>
                </a:r>
                <a:endParaRPr lang="et-EE" dirty="0">
                  <a:solidFill>
                    <a:schemeClr val="tx1"/>
                  </a:solidFill>
                </a:endParaRPr>
              </a:p>
            </c:rich>
          </c:tx>
          <c:layout>
            <c:manualLayout>
              <c:xMode val="edge"/>
              <c:yMode val="edge"/>
              <c:x val="0.68739020204432377"/>
              <c:y val="0.9610894941634241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t-E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t-EE"/>
          </a:p>
        </c:txPr>
        <c:crossAx val="63657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0.03281</cdr:x>
      <cdr:y>0.19985</cdr:y>
    </cdr:from>
    <cdr:to>
      <cdr:x>0.15045</cdr:x>
      <cdr:y>0.25541</cdr:y>
    </cdr:to>
    <cdr:sp macro="" textlink="">
      <cdr:nvSpPr>
        <cdr:cNvPr id="2" name="TextBox 1">
          <a:extLst xmlns:a="http://schemas.openxmlformats.org/drawingml/2006/main">
            <a:ext uri="{FF2B5EF4-FFF2-40B4-BE49-F238E27FC236}">
              <a16:creationId xmlns:a16="http://schemas.microsoft.com/office/drawing/2014/main" id="{9E218191-D7DD-C294-8308-12EAD1918E4B}"/>
            </a:ext>
          </a:extLst>
        </cdr:cNvPr>
        <cdr:cNvSpPr txBox="1"/>
      </cdr:nvSpPr>
      <cdr:spPr>
        <a:xfrm xmlns:a="http://schemas.openxmlformats.org/drawingml/2006/main">
          <a:off x="258097" y="777121"/>
          <a:ext cx="925381" cy="2160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t-EE" sz="1000" dirty="0"/>
            <a:t>AA-</a:t>
          </a:r>
        </a:p>
      </cdr:txBody>
    </cdr:sp>
  </cdr:relSizeAnchor>
  <cdr:relSizeAnchor xmlns:cdr="http://schemas.openxmlformats.org/drawingml/2006/chartDrawing">
    <cdr:from>
      <cdr:x>0.03393</cdr:x>
      <cdr:y>0.29245</cdr:y>
    </cdr:from>
    <cdr:to>
      <cdr:x>0.13716</cdr:x>
      <cdr:y>0.348</cdr:y>
    </cdr:to>
    <cdr:sp macro="" textlink="">
      <cdr:nvSpPr>
        <cdr:cNvPr id="3" name="TextBox 1">
          <a:extLst xmlns:a="http://schemas.openxmlformats.org/drawingml/2006/main">
            <a:ext uri="{FF2B5EF4-FFF2-40B4-BE49-F238E27FC236}">
              <a16:creationId xmlns:a16="http://schemas.microsoft.com/office/drawing/2014/main" id="{21673EA9-BC60-E216-77E1-466924DBD284}"/>
            </a:ext>
          </a:extLst>
        </cdr:cNvPr>
        <cdr:cNvSpPr txBox="1"/>
      </cdr:nvSpPr>
      <cdr:spPr>
        <a:xfrm xmlns:a="http://schemas.openxmlformats.org/drawingml/2006/main">
          <a:off x="266907" y="1137189"/>
          <a:ext cx="812029" cy="2160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000"/>
            <a:t>A+</a:t>
          </a:r>
        </a:p>
      </cdr:txBody>
    </cdr:sp>
  </cdr:relSizeAnchor>
  <cdr:relSizeAnchor xmlns:cdr="http://schemas.openxmlformats.org/drawingml/2006/chartDrawing">
    <cdr:from>
      <cdr:x>0.03281</cdr:x>
      <cdr:y>0.38504</cdr:y>
    </cdr:from>
    <cdr:to>
      <cdr:x>0.13604</cdr:x>
      <cdr:y>0.44059</cdr:y>
    </cdr:to>
    <cdr:sp macro="" textlink="">
      <cdr:nvSpPr>
        <cdr:cNvPr id="4" name="TextBox 1">
          <a:extLst xmlns:a="http://schemas.openxmlformats.org/drawingml/2006/main">
            <a:ext uri="{FF2B5EF4-FFF2-40B4-BE49-F238E27FC236}">
              <a16:creationId xmlns:a16="http://schemas.microsoft.com/office/drawing/2014/main" id="{D05E2AEA-7009-2B84-D275-DCD338E6C632}"/>
            </a:ext>
          </a:extLst>
        </cdr:cNvPr>
        <cdr:cNvSpPr txBox="1"/>
      </cdr:nvSpPr>
      <cdr:spPr>
        <a:xfrm xmlns:a="http://schemas.openxmlformats.org/drawingml/2006/main">
          <a:off x="258097" y="1497219"/>
          <a:ext cx="812029" cy="2160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000"/>
            <a:t>A</a:t>
          </a:r>
        </a:p>
      </cdr:txBody>
    </cdr:sp>
  </cdr:relSizeAnchor>
  <cdr:relSizeAnchor xmlns:cdr="http://schemas.openxmlformats.org/drawingml/2006/chartDrawing">
    <cdr:from>
      <cdr:x>0.03281</cdr:x>
      <cdr:y>0.49615</cdr:y>
    </cdr:from>
    <cdr:to>
      <cdr:x>0.13604</cdr:x>
      <cdr:y>0.55171</cdr:y>
    </cdr:to>
    <cdr:sp macro="" textlink="">
      <cdr:nvSpPr>
        <cdr:cNvPr id="5" name="TextBox 1">
          <a:extLst xmlns:a="http://schemas.openxmlformats.org/drawingml/2006/main">
            <a:ext uri="{FF2B5EF4-FFF2-40B4-BE49-F238E27FC236}">
              <a16:creationId xmlns:a16="http://schemas.microsoft.com/office/drawing/2014/main" id="{D05E2AEA-7009-2B84-D275-DCD338E6C632}"/>
            </a:ext>
          </a:extLst>
        </cdr:cNvPr>
        <cdr:cNvSpPr txBox="1"/>
      </cdr:nvSpPr>
      <cdr:spPr>
        <a:xfrm xmlns:a="http://schemas.openxmlformats.org/drawingml/2006/main">
          <a:off x="258097" y="1929263"/>
          <a:ext cx="812029" cy="2160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000"/>
            <a:t>A-</a:t>
          </a:r>
        </a:p>
      </cdr:txBody>
    </cdr:sp>
  </cdr:relSizeAnchor>
  <cdr:relSizeAnchor xmlns:cdr="http://schemas.openxmlformats.org/drawingml/2006/chartDrawing">
    <cdr:from>
      <cdr:x>0.03281</cdr:x>
      <cdr:y>0.59547</cdr:y>
    </cdr:from>
    <cdr:to>
      <cdr:x>0.17475</cdr:x>
      <cdr:y>0.65103</cdr:y>
    </cdr:to>
    <cdr:sp macro="" textlink="">
      <cdr:nvSpPr>
        <cdr:cNvPr id="6" name="TextBox 1">
          <a:extLst xmlns:a="http://schemas.openxmlformats.org/drawingml/2006/main">
            <a:ext uri="{FF2B5EF4-FFF2-40B4-BE49-F238E27FC236}">
              <a16:creationId xmlns:a16="http://schemas.microsoft.com/office/drawing/2014/main" id="{D05E2AEA-7009-2B84-D275-DCD338E6C632}"/>
            </a:ext>
          </a:extLst>
        </cdr:cNvPr>
        <cdr:cNvSpPr txBox="1"/>
      </cdr:nvSpPr>
      <cdr:spPr>
        <a:xfrm xmlns:a="http://schemas.openxmlformats.org/drawingml/2006/main">
          <a:off x="288235" y="2529674"/>
          <a:ext cx="1246940" cy="236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000" dirty="0"/>
            <a:t>BBB+</a:t>
          </a:r>
        </a:p>
      </cdr:txBody>
    </cdr:sp>
  </cdr:relSizeAnchor>
  <cdr:relSizeAnchor xmlns:cdr="http://schemas.openxmlformats.org/drawingml/2006/chartDrawing">
    <cdr:from>
      <cdr:x>0.03281</cdr:x>
      <cdr:y>0.69985</cdr:y>
    </cdr:from>
    <cdr:to>
      <cdr:x>0.17475</cdr:x>
      <cdr:y>0.75541</cdr:y>
    </cdr:to>
    <cdr:sp macro="" textlink="">
      <cdr:nvSpPr>
        <cdr:cNvPr id="7" name="TextBox 1">
          <a:extLst xmlns:a="http://schemas.openxmlformats.org/drawingml/2006/main">
            <a:ext uri="{FF2B5EF4-FFF2-40B4-BE49-F238E27FC236}">
              <a16:creationId xmlns:a16="http://schemas.microsoft.com/office/drawing/2014/main" id="{E8127656-9531-1761-E4D4-D44F36A41B1D}"/>
            </a:ext>
          </a:extLst>
        </cdr:cNvPr>
        <cdr:cNvSpPr txBox="1"/>
      </cdr:nvSpPr>
      <cdr:spPr>
        <a:xfrm xmlns:a="http://schemas.openxmlformats.org/drawingml/2006/main">
          <a:off x="258097" y="2721337"/>
          <a:ext cx="1116530" cy="2160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t-EE" sz="1000"/>
            <a:t>BBB</a:t>
          </a:r>
        </a:p>
      </cdr:txBody>
    </cdr:sp>
  </cdr:relSizeAnchor>
  <cdr:relSizeAnchor xmlns:cdr="http://schemas.openxmlformats.org/drawingml/2006/chartDrawing">
    <cdr:from>
      <cdr:x>0.25781</cdr:x>
      <cdr:y>0.72886</cdr:y>
    </cdr:from>
    <cdr:to>
      <cdr:x>0.39716</cdr:x>
      <cdr:y>0.80299</cdr:y>
    </cdr:to>
    <cdr:sp macro="" textlink="">
      <cdr:nvSpPr>
        <cdr:cNvPr id="8" name="TextBox 20">
          <a:extLst xmlns:a="http://schemas.openxmlformats.org/drawingml/2006/main">
            <a:ext uri="{FF2B5EF4-FFF2-40B4-BE49-F238E27FC236}">
              <a16:creationId xmlns:a16="http://schemas.microsoft.com/office/drawing/2014/main" id="{F3C11020-E0DA-65B0-FB39-F413DA207B79}"/>
            </a:ext>
          </a:extLst>
        </cdr:cNvPr>
        <cdr:cNvSpPr txBox="1"/>
      </cdr:nvSpPr>
      <cdr:spPr>
        <a:xfrm xmlns:a="http://schemas.openxmlformats.org/drawingml/2006/main">
          <a:off x="2264867" y="3096344"/>
          <a:ext cx="1224152" cy="31495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GB"/>
          </a:defPPr>
          <a:lvl1pPr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1pPr>
          <a:lvl2pPr marL="742950" indent="-28575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2pPr>
          <a:lvl3pPr marL="11430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3pPr>
          <a:lvl4pPr marL="16002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4pPr>
          <a:lvl5pPr marL="20574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5pPr>
          <a:lvl6pPr marL="22860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6pPr>
          <a:lvl7pPr marL="27432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7pPr>
          <a:lvl8pPr marL="32004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8pPr>
          <a:lvl9pPr marL="36576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9pPr>
        </a:lstStyle>
        <a:p xmlns:a="http://schemas.openxmlformats.org/drawingml/2006/main">
          <a:pPr algn="ctr"/>
          <a:r>
            <a:rPr lang="et-EE" sz="1400" dirty="0">
              <a:solidFill>
                <a:srgbClr val="003B8A"/>
              </a:solidFill>
              <a:latin typeface="Roboto Condensed" panose="02000000000000000000" pitchFamily="2" charset="0"/>
              <a:ea typeface="Roboto Condensed" panose="02000000000000000000" pitchFamily="2" charset="0"/>
            </a:rPr>
            <a:t>Eesti kroon</a:t>
          </a:r>
        </a:p>
      </cdr:txBody>
    </cdr:sp>
  </cdr:relSizeAnchor>
  <cdr:relSizeAnchor xmlns:cdr="http://schemas.openxmlformats.org/drawingml/2006/chartDrawing">
    <cdr:from>
      <cdr:x>0.69062</cdr:x>
      <cdr:y>0.73015</cdr:y>
    </cdr:from>
    <cdr:to>
      <cdr:x>0.82972</cdr:x>
      <cdr:y>0.8026</cdr:y>
    </cdr:to>
    <cdr:sp macro="" textlink="">
      <cdr:nvSpPr>
        <cdr:cNvPr id="10" name="TextBox 20">
          <a:extLst xmlns:a="http://schemas.openxmlformats.org/drawingml/2006/main">
            <a:ext uri="{FF2B5EF4-FFF2-40B4-BE49-F238E27FC236}">
              <a16:creationId xmlns:a16="http://schemas.microsoft.com/office/drawing/2014/main" id="{074A281D-07CA-A068-689F-0B196C08231C}"/>
            </a:ext>
          </a:extLst>
        </cdr:cNvPr>
        <cdr:cNvSpPr txBox="1"/>
      </cdr:nvSpPr>
      <cdr:spPr>
        <a:xfrm xmlns:a="http://schemas.openxmlformats.org/drawingml/2006/main">
          <a:off x="6067049" y="3101847"/>
          <a:ext cx="1221982"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t-EE" sz="1400" dirty="0">
              <a:solidFill>
                <a:srgbClr val="003B8A"/>
              </a:solidFill>
              <a:latin typeface="Roboto Condensed" panose="02000000000000000000" pitchFamily="2" charset="0"/>
              <a:ea typeface="Roboto Condensed" panose="02000000000000000000" pitchFamily="2" charset="0"/>
            </a:rPr>
            <a:t>Euro</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446A3A-25E2-4501-9A6E-E8BA74FCAC06}"/>
              </a:ext>
            </a:extLst>
          </p:cNvPr>
          <p:cNvSpPr>
            <a:spLocks noGrp="1"/>
          </p:cNvSpPr>
          <p:nvPr>
            <p:ph type="hdr" sz="quarter"/>
          </p:nvPr>
        </p:nvSpPr>
        <p:spPr>
          <a:xfrm>
            <a:off x="1" y="0"/>
            <a:ext cx="3078435" cy="513551"/>
          </a:xfrm>
          <a:prstGeom prst="rect">
            <a:avLst/>
          </a:prstGeom>
        </p:spPr>
        <p:txBody>
          <a:bodyPr vert="horz" lIns="86832" tIns="43416" rIns="86832" bIns="43416" rtlCol="0"/>
          <a:lstStyle>
            <a:lvl1pPr algn="l">
              <a:defRPr sz="1100"/>
            </a:lvl1pPr>
          </a:lstStyle>
          <a:p>
            <a:endParaRPr lang="fi-FI"/>
          </a:p>
        </p:txBody>
      </p:sp>
      <p:sp>
        <p:nvSpPr>
          <p:cNvPr id="3" name="Date Placeholder 2">
            <a:extLst>
              <a:ext uri="{FF2B5EF4-FFF2-40B4-BE49-F238E27FC236}">
                <a16:creationId xmlns:a16="http://schemas.microsoft.com/office/drawing/2014/main" id="{DDA89AC5-AB52-4953-A303-65903EDDE785}"/>
              </a:ext>
            </a:extLst>
          </p:cNvPr>
          <p:cNvSpPr>
            <a:spLocks noGrp="1"/>
          </p:cNvSpPr>
          <p:nvPr>
            <p:ph type="dt" sz="quarter" idx="1"/>
          </p:nvPr>
        </p:nvSpPr>
        <p:spPr>
          <a:xfrm>
            <a:off x="4022549" y="0"/>
            <a:ext cx="3078435" cy="513551"/>
          </a:xfrm>
          <a:prstGeom prst="rect">
            <a:avLst/>
          </a:prstGeom>
        </p:spPr>
        <p:txBody>
          <a:bodyPr vert="horz" lIns="86832" tIns="43416" rIns="86832" bIns="43416" rtlCol="0"/>
          <a:lstStyle>
            <a:lvl1pPr algn="r">
              <a:defRPr sz="1100"/>
            </a:lvl1pPr>
          </a:lstStyle>
          <a:p>
            <a:fld id="{918410E4-5C8B-444E-9C1E-E6FA5FADAAC1}" type="datetimeFigureOut">
              <a:rPr lang="fi-FI" smtClean="0"/>
              <a:t>27.8.2024</a:t>
            </a:fld>
            <a:endParaRPr lang="fi-FI"/>
          </a:p>
        </p:txBody>
      </p:sp>
      <p:sp>
        <p:nvSpPr>
          <p:cNvPr id="4" name="Footer Placeholder 3">
            <a:extLst>
              <a:ext uri="{FF2B5EF4-FFF2-40B4-BE49-F238E27FC236}">
                <a16:creationId xmlns:a16="http://schemas.microsoft.com/office/drawing/2014/main" id="{BCA202D3-C7BF-4175-A303-E0D58C2E248E}"/>
              </a:ext>
            </a:extLst>
          </p:cNvPr>
          <p:cNvSpPr>
            <a:spLocks noGrp="1"/>
          </p:cNvSpPr>
          <p:nvPr>
            <p:ph type="ftr" sz="quarter" idx="2"/>
          </p:nvPr>
        </p:nvSpPr>
        <p:spPr>
          <a:xfrm>
            <a:off x="1" y="9719476"/>
            <a:ext cx="3078435" cy="513551"/>
          </a:xfrm>
          <a:prstGeom prst="rect">
            <a:avLst/>
          </a:prstGeom>
        </p:spPr>
        <p:txBody>
          <a:bodyPr vert="horz" lIns="86832" tIns="43416" rIns="86832" bIns="43416" rtlCol="0" anchor="b"/>
          <a:lstStyle>
            <a:lvl1pPr algn="l">
              <a:defRPr sz="1100"/>
            </a:lvl1pPr>
          </a:lstStyle>
          <a:p>
            <a:endParaRPr lang="fi-FI"/>
          </a:p>
        </p:txBody>
      </p:sp>
      <p:sp>
        <p:nvSpPr>
          <p:cNvPr id="5" name="Slide Number Placeholder 4">
            <a:extLst>
              <a:ext uri="{FF2B5EF4-FFF2-40B4-BE49-F238E27FC236}">
                <a16:creationId xmlns:a16="http://schemas.microsoft.com/office/drawing/2014/main" id="{F776F8DA-3AB6-4F82-A121-221EAD81C9E5}"/>
              </a:ext>
            </a:extLst>
          </p:cNvPr>
          <p:cNvSpPr>
            <a:spLocks noGrp="1"/>
          </p:cNvSpPr>
          <p:nvPr>
            <p:ph type="sldNum" sz="quarter" idx="3"/>
          </p:nvPr>
        </p:nvSpPr>
        <p:spPr>
          <a:xfrm>
            <a:off x="4022549" y="9719476"/>
            <a:ext cx="3078435" cy="513551"/>
          </a:xfrm>
          <a:prstGeom prst="rect">
            <a:avLst/>
          </a:prstGeom>
        </p:spPr>
        <p:txBody>
          <a:bodyPr vert="horz" lIns="86832" tIns="43416" rIns="86832" bIns="43416" rtlCol="0" anchor="b"/>
          <a:lstStyle>
            <a:lvl1pPr algn="r">
              <a:defRPr sz="1100"/>
            </a:lvl1pPr>
          </a:lstStyle>
          <a:p>
            <a:fld id="{AC847651-DD20-40A2-85F9-EB33B81A6EA2}" type="slidenum">
              <a:rPr lang="fi-FI" smtClean="0"/>
              <a:t>‹#›</a:t>
            </a:fld>
            <a:endParaRPr lang="fi-FI"/>
          </a:p>
        </p:txBody>
      </p:sp>
    </p:spTree>
    <p:extLst>
      <p:ext uri="{BB962C8B-B14F-4D97-AF65-F5344CB8AC3E}">
        <p14:creationId xmlns:p14="http://schemas.microsoft.com/office/powerpoint/2010/main" val="37066472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028700" y="777875"/>
            <a:ext cx="5043488" cy="383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09951" y="4860497"/>
            <a:ext cx="5681085" cy="4603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p:cNvSpPr>
            <a:spLocks noGrp="1" noChangeArrowheads="1"/>
          </p:cNvSpPr>
          <p:nvPr>
            <p:ph type="hdr"/>
          </p:nvPr>
        </p:nvSpPr>
        <p:spPr bwMode="auto">
          <a:xfrm>
            <a:off x="1" y="0"/>
            <a:ext cx="3081419" cy="510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87412" algn="l"/>
                <a:tab pos="1374823" algn="l"/>
                <a:tab pos="2062235" algn="l"/>
                <a:tab pos="2749647"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2" name="Rectangle 4"/>
          <p:cNvSpPr>
            <a:spLocks noGrp="1" noChangeArrowheads="1"/>
          </p:cNvSpPr>
          <p:nvPr>
            <p:ph type="dt"/>
          </p:nvPr>
        </p:nvSpPr>
        <p:spPr bwMode="auto">
          <a:xfrm>
            <a:off x="4019567" y="0"/>
            <a:ext cx="3081419" cy="510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87412" algn="l"/>
                <a:tab pos="1374823" algn="l"/>
                <a:tab pos="2062235" algn="l"/>
                <a:tab pos="2749647"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3" name="Rectangle 5"/>
          <p:cNvSpPr>
            <a:spLocks noGrp="1" noChangeArrowheads="1"/>
          </p:cNvSpPr>
          <p:nvPr>
            <p:ph type="ftr"/>
          </p:nvPr>
        </p:nvSpPr>
        <p:spPr bwMode="auto">
          <a:xfrm>
            <a:off x="1" y="9720995"/>
            <a:ext cx="3081419" cy="510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687412" algn="l"/>
                <a:tab pos="1374823" algn="l"/>
                <a:tab pos="2062235" algn="l"/>
                <a:tab pos="2749647"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4" name="Rectangle 6"/>
          <p:cNvSpPr>
            <a:spLocks noGrp="1" noChangeArrowheads="1"/>
          </p:cNvSpPr>
          <p:nvPr>
            <p:ph type="sldNum"/>
          </p:nvPr>
        </p:nvSpPr>
        <p:spPr bwMode="auto">
          <a:xfrm>
            <a:off x="4019567" y="9720995"/>
            <a:ext cx="3081419" cy="510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687412" algn="l"/>
                <a:tab pos="1374823" algn="l"/>
                <a:tab pos="2062235" algn="l"/>
                <a:tab pos="2749647" algn="l"/>
              </a:tabLst>
              <a:defRPr sz="1300">
                <a:solidFill>
                  <a:srgbClr val="000000"/>
                </a:solidFill>
                <a:latin typeface="Times New Roman" panose="02020603050405020304" pitchFamily="18" charset="0"/>
                <a:cs typeface="Arial Unicode MS" panose="020B0604020202020204" pitchFamily="34" charset="-128"/>
              </a:defRPr>
            </a:lvl1pPr>
          </a:lstStyle>
          <a:p>
            <a:fld id="{9137B0FE-B827-43E6-9F1A-73A7AB4ED6CD}" type="slidenum">
              <a:rPr lang="et-EE" altLang="en-US"/>
              <a:pPr/>
              <a:t>‹#›</a:t>
            </a:fld>
            <a:endParaRPr lang="et-EE" altLang="en-US"/>
          </a:p>
        </p:txBody>
      </p:sp>
    </p:spTree>
    <p:extLst>
      <p:ext uri="{BB962C8B-B14F-4D97-AF65-F5344CB8AC3E}">
        <p14:creationId xmlns:p14="http://schemas.microsoft.com/office/powerpoint/2010/main" val="632586641"/>
      </p:ext>
    </p:extLst>
  </p:cSld>
  <p:clrMap bg1="lt1" tx1="dk1" bg2="lt2" tx2="dk2" accent1="accent1" accent2="accent2" accent3="accent3" accent4="accent4" accent5="accent5" accent6="accent6" hlink="hlink" folHlink="folHlink"/>
  <p:hf hd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21788F-21E6-4348-95A0-90B676AEB790}" type="slidenum">
              <a:rPr/>
              <a:pPr/>
              <a:t>0</a:t>
            </a:fld>
            <a:endParaRPr dirty="0"/>
          </a:p>
        </p:txBody>
      </p:sp>
      <p:sp>
        <p:nvSpPr>
          <p:cNvPr id="302082" name="Rectangle 2"/>
          <p:cNvSpPr>
            <a:spLocks noGrp="1" noRot="1" noChangeAspect="1" noChangeArrowheads="1" noTextEdit="1"/>
          </p:cNvSpPr>
          <p:nvPr>
            <p:ph type="sldImg"/>
          </p:nvPr>
        </p:nvSpPr>
        <p:spPr>
          <a:xfrm>
            <a:off x="828675" y="708025"/>
            <a:ext cx="4654550" cy="3538538"/>
          </a:xfrm>
          <a:ln/>
        </p:spPr>
      </p:sp>
      <p:sp>
        <p:nvSpPr>
          <p:cNvPr id="302083" name="Rectangle 3"/>
          <p:cNvSpPr>
            <a:spLocks noGrp="1" noChangeArrowheads="1"/>
          </p:cNvSpPr>
          <p:nvPr>
            <p:ph type="body" idx="1"/>
          </p:nvPr>
        </p:nvSpPr>
        <p:spPr/>
        <p:txBody>
          <a:bodyPr/>
          <a:lstStyle/>
          <a:p>
            <a:endParaRPr dirty="0"/>
          </a:p>
        </p:txBody>
      </p:sp>
    </p:spTree>
    <p:extLst>
      <p:ext uri="{BB962C8B-B14F-4D97-AF65-F5344CB8AC3E}">
        <p14:creationId xmlns:p14="http://schemas.microsoft.com/office/powerpoint/2010/main" val="302978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4" name="Rectangle 3"/>
          <p:cNvSpPr/>
          <p:nvPr userDrawn="1"/>
        </p:nvSpPr>
        <p:spPr bwMode="auto">
          <a:xfrm>
            <a:off x="0" y="1256945"/>
            <a:ext cx="8999538" cy="5583593"/>
          </a:xfrm>
          <a:prstGeom prst="rect">
            <a:avLst/>
          </a:prstGeom>
          <a:solidFill>
            <a:srgbClr val="0084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7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dirty="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755353" y="1764085"/>
            <a:ext cx="7200000" cy="1800000"/>
          </a:xfrm>
        </p:spPr>
        <p:txBody>
          <a:bodyPr tIns="86400" anchor="t" anchorCtr="0"/>
          <a:lstStyle>
            <a:lvl1pPr algn="l">
              <a:defRPr sz="5700">
                <a:solidFill>
                  <a:schemeClr val="bg1"/>
                </a:solidFill>
              </a:defRPr>
            </a:lvl1pPr>
          </a:lstStyle>
          <a:p>
            <a:r>
              <a:rPr lang="en-US" dirty="0" err="1"/>
              <a:t>Esitlusslaidide</a:t>
            </a:r>
            <a:r>
              <a:rPr lang="en-US" dirty="0"/>
              <a:t> </a:t>
            </a:r>
            <a:r>
              <a:rPr lang="en-US" dirty="0" err="1"/>
              <a:t>kujundusest</a:t>
            </a:r>
            <a:endParaRPr lang="en-US" dirty="0"/>
          </a:p>
        </p:txBody>
      </p:sp>
      <p:sp>
        <p:nvSpPr>
          <p:cNvPr id="14" name="Date Placeholder 13">
            <a:extLst>
              <a:ext uri="{FF2B5EF4-FFF2-40B4-BE49-F238E27FC236}">
                <a16:creationId xmlns:a16="http://schemas.microsoft.com/office/drawing/2014/main" id="{04AE98C3-8690-4DE2-8064-7C4AC103C198}"/>
              </a:ext>
            </a:extLst>
          </p:cNvPr>
          <p:cNvSpPr>
            <a:spLocks noGrp="1"/>
          </p:cNvSpPr>
          <p:nvPr>
            <p:ph type="dt" idx="10"/>
          </p:nvPr>
        </p:nvSpPr>
        <p:spPr/>
        <p:txBody>
          <a:bodyPr/>
          <a:lstStyle/>
          <a:p>
            <a:endParaRPr lang="et-EE" altLang="en-US"/>
          </a:p>
        </p:txBody>
      </p:sp>
      <p:sp>
        <p:nvSpPr>
          <p:cNvPr id="15" name="Footer Placeholder 14">
            <a:extLst>
              <a:ext uri="{FF2B5EF4-FFF2-40B4-BE49-F238E27FC236}">
                <a16:creationId xmlns:a16="http://schemas.microsoft.com/office/drawing/2014/main" id="{D272901D-29DA-407E-BD60-881AC96E4F69}"/>
              </a:ext>
            </a:extLst>
          </p:cNvPr>
          <p:cNvSpPr>
            <a:spLocks noGrp="1"/>
          </p:cNvSpPr>
          <p:nvPr>
            <p:ph type="ftr" idx="11"/>
          </p:nvPr>
        </p:nvSpPr>
        <p:spPr/>
        <p:txBody>
          <a:bodyPr/>
          <a:lstStyle/>
          <a:p>
            <a:endParaRPr lang="et-EE" altLang="en-US"/>
          </a:p>
        </p:txBody>
      </p:sp>
      <p:sp>
        <p:nvSpPr>
          <p:cNvPr id="16" name="Slide Number Placeholder 15">
            <a:extLst>
              <a:ext uri="{FF2B5EF4-FFF2-40B4-BE49-F238E27FC236}">
                <a16:creationId xmlns:a16="http://schemas.microsoft.com/office/drawing/2014/main" id="{83AED368-5641-4B6E-970B-CF00593FA1B5}"/>
              </a:ext>
            </a:extLst>
          </p:cNvPr>
          <p:cNvSpPr>
            <a:spLocks noGrp="1"/>
          </p:cNvSpPr>
          <p:nvPr>
            <p:ph type="sldNum" idx="12"/>
          </p:nvPr>
        </p:nvSpPr>
        <p:spPr>
          <a:xfrm>
            <a:off x="281237" y="6530414"/>
            <a:ext cx="2346325" cy="276025"/>
          </a:xfrm>
        </p:spPr>
        <p:txBody>
          <a:bodyPr/>
          <a:lstStyle>
            <a:lvl1pPr algn="l">
              <a:defRPr sz="900">
                <a:solidFill>
                  <a:schemeClr val="bg1"/>
                </a:solidFill>
                <a:latin typeface="Arial" panose="020B0604020202020204" pitchFamily="34" charset="0"/>
                <a:cs typeface="Arial" panose="020B0604020202020204" pitchFamily="34" charset="0"/>
              </a:defRPr>
            </a:lvl1pPr>
          </a:lstStyle>
          <a:p>
            <a:fld id="{91A857D3-8977-4B76-8A8E-76EC884CC3A4}" type="slidenum">
              <a:rPr lang="et-EE" altLang="en-US" smtClean="0"/>
              <a:pPr/>
              <a:t>‹#›</a:t>
            </a:fld>
            <a:endParaRPr lang="et-EE" altLang="en-US" dirty="0"/>
          </a:p>
        </p:txBody>
      </p:sp>
    </p:spTree>
    <p:extLst>
      <p:ext uri="{BB962C8B-B14F-4D97-AF65-F5344CB8AC3E}">
        <p14:creationId xmlns:p14="http://schemas.microsoft.com/office/powerpoint/2010/main" val="2829973921"/>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28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Blue">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04AE98C3-8690-4DE2-8064-7C4AC103C198}"/>
              </a:ext>
            </a:extLst>
          </p:cNvPr>
          <p:cNvSpPr>
            <a:spLocks noGrp="1"/>
          </p:cNvSpPr>
          <p:nvPr>
            <p:ph type="dt" idx="10"/>
          </p:nvPr>
        </p:nvSpPr>
        <p:spPr/>
        <p:txBody>
          <a:bodyPr/>
          <a:lstStyle/>
          <a:p>
            <a:endParaRPr lang="et-EE" altLang="en-US"/>
          </a:p>
        </p:txBody>
      </p:sp>
      <p:sp>
        <p:nvSpPr>
          <p:cNvPr id="15" name="Footer Placeholder 14">
            <a:extLst>
              <a:ext uri="{FF2B5EF4-FFF2-40B4-BE49-F238E27FC236}">
                <a16:creationId xmlns:a16="http://schemas.microsoft.com/office/drawing/2014/main" id="{D272901D-29DA-407E-BD60-881AC96E4F69}"/>
              </a:ext>
            </a:extLst>
          </p:cNvPr>
          <p:cNvSpPr>
            <a:spLocks noGrp="1"/>
          </p:cNvSpPr>
          <p:nvPr>
            <p:ph type="ftr" idx="11"/>
          </p:nvPr>
        </p:nvSpPr>
        <p:spPr/>
        <p:txBody>
          <a:bodyPr/>
          <a:lstStyle/>
          <a:p>
            <a:endParaRPr lang="et-EE" altLang="en-US"/>
          </a:p>
        </p:txBody>
      </p:sp>
      <p:sp>
        <p:nvSpPr>
          <p:cNvPr id="16" name="Slide Number Placeholder 15">
            <a:extLst>
              <a:ext uri="{FF2B5EF4-FFF2-40B4-BE49-F238E27FC236}">
                <a16:creationId xmlns:a16="http://schemas.microsoft.com/office/drawing/2014/main" id="{83AED368-5641-4B6E-970B-CF00593FA1B5}"/>
              </a:ext>
            </a:extLst>
          </p:cNvPr>
          <p:cNvSpPr>
            <a:spLocks noGrp="1"/>
          </p:cNvSpPr>
          <p:nvPr>
            <p:ph type="sldNum" idx="12"/>
          </p:nvPr>
        </p:nvSpPr>
        <p:spPr>
          <a:xfrm>
            <a:off x="281237" y="6530414"/>
            <a:ext cx="2346325" cy="276025"/>
          </a:xfrm>
        </p:spPr>
        <p:txBody>
          <a:bodyPr/>
          <a:lstStyle>
            <a:lvl1pPr algn="l">
              <a:defRPr sz="900">
                <a:solidFill>
                  <a:schemeClr val="bg1"/>
                </a:solidFill>
                <a:latin typeface="Arial" panose="020B0604020202020204" pitchFamily="34" charset="0"/>
                <a:cs typeface="Arial" panose="020B0604020202020204" pitchFamily="34" charset="0"/>
              </a:defRPr>
            </a:lvl1pPr>
          </a:lstStyle>
          <a:p>
            <a:fld id="{91A857D3-8977-4B76-8A8E-76EC884CC3A4}" type="slidenum">
              <a:rPr lang="et-EE" altLang="en-US" smtClean="0"/>
              <a:pPr/>
              <a:t>‹#›</a:t>
            </a:fld>
            <a:endParaRPr lang="et-EE" altLang="en-US" dirty="0"/>
          </a:p>
        </p:txBody>
      </p:sp>
    </p:spTree>
    <p:extLst>
      <p:ext uri="{BB962C8B-B14F-4D97-AF65-F5344CB8AC3E}">
        <p14:creationId xmlns:p14="http://schemas.microsoft.com/office/powerpoint/2010/main" val="1964288779"/>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283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47" y="272248"/>
            <a:ext cx="7920000" cy="609379"/>
          </a:xfrm>
        </p:spPr>
        <p:txBody>
          <a:bodyPr tIns="54000" anchor="t" anchorCtr="0"/>
          <a:lstStyle>
            <a:lvl1pPr>
              <a:defRPr sz="3200" b="0">
                <a:solidFill>
                  <a:srgbClr val="0084D1"/>
                </a:solidFill>
              </a:defRPr>
            </a:lvl1pPr>
          </a:lstStyle>
          <a:p>
            <a:r>
              <a:rPr lang="en-US" dirty="0" err="1"/>
              <a:t>Slaidi</a:t>
            </a:r>
            <a:r>
              <a:rPr lang="en-US" dirty="0"/>
              <a:t> </a:t>
            </a:r>
            <a:r>
              <a:rPr lang="en-US" dirty="0" err="1"/>
              <a:t>pealkiri</a:t>
            </a:r>
            <a:r>
              <a:rPr lang="en-US" dirty="0"/>
              <a:t> </a:t>
            </a:r>
            <a:r>
              <a:rPr lang="en-US" dirty="0" err="1"/>
              <a:t>vajadusel</a:t>
            </a:r>
            <a:r>
              <a:rPr lang="en-US" dirty="0"/>
              <a:t> </a:t>
            </a:r>
            <a:r>
              <a:rPr lang="en-US" dirty="0" err="1"/>
              <a:t>kahel</a:t>
            </a:r>
            <a:r>
              <a:rPr lang="en-US" dirty="0"/>
              <a:t> real</a:t>
            </a:r>
          </a:p>
        </p:txBody>
      </p:sp>
      <p:sp>
        <p:nvSpPr>
          <p:cNvPr id="3" name="Content Placeholder 2"/>
          <p:cNvSpPr>
            <a:spLocks noGrp="1"/>
          </p:cNvSpPr>
          <p:nvPr>
            <p:ph idx="1"/>
          </p:nvPr>
        </p:nvSpPr>
        <p:spPr>
          <a:xfrm>
            <a:off x="503239" y="1260029"/>
            <a:ext cx="7920000" cy="4906139"/>
          </a:xfrm>
        </p:spPr>
        <p:txBody>
          <a:bodyPr/>
          <a:lstStyle>
            <a:lvl1pPr marL="0" indent="0">
              <a:spcAft>
                <a:spcPts val="800"/>
              </a:spcAft>
              <a:defRPr sz="2000">
                <a:solidFill>
                  <a:srgbClr val="0084D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dirty="0"/>
              <a:t>Click to edit Master text styles</a:t>
            </a:r>
          </a:p>
        </p:txBody>
      </p:sp>
      <p:sp>
        <p:nvSpPr>
          <p:cNvPr id="5" name="Slide Number Placeholder 15">
            <a:extLst>
              <a:ext uri="{FF2B5EF4-FFF2-40B4-BE49-F238E27FC236}">
                <a16:creationId xmlns:a16="http://schemas.microsoft.com/office/drawing/2014/main" id="{3D57EBD8-E9D6-4ACA-9E1B-715C7A428001}"/>
              </a:ext>
            </a:extLst>
          </p:cNvPr>
          <p:cNvSpPr>
            <a:spLocks noGrp="1"/>
          </p:cNvSpPr>
          <p:nvPr>
            <p:ph type="sldNum" idx="12"/>
          </p:nvPr>
        </p:nvSpPr>
        <p:spPr>
          <a:xfrm>
            <a:off x="281237" y="6530414"/>
            <a:ext cx="2346325" cy="276025"/>
          </a:xfrm>
        </p:spPr>
        <p:txBody>
          <a:bodyPr/>
          <a:lstStyle>
            <a:lvl1pPr algn="l">
              <a:defRPr sz="900">
                <a:solidFill>
                  <a:srgbClr val="0084D1"/>
                </a:solidFill>
                <a:latin typeface="+mj-lt"/>
                <a:cs typeface="Arial" panose="020B0604020202020204" pitchFamily="34" charset="0"/>
              </a:defRPr>
            </a:lvl1pPr>
          </a:lstStyle>
          <a:p>
            <a:fld id="{91A857D3-8977-4B76-8A8E-76EC884CC3A4}" type="slidenum">
              <a:rPr lang="et-EE" altLang="en-US" smtClean="0"/>
              <a:pPr/>
              <a:t>‹#›</a:t>
            </a:fld>
            <a:endParaRPr lang="et-EE" altLang="en-US" dirty="0"/>
          </a:p>
        </p:txBody>
      </p:sp>
      <p:cxnSp>
        <p:nvCxnSpPr>
          <p:cNvPr id="7" name="Straight Connector 6">
            <a:extLst>
              <a:ext uri="{FF2B5EF4-FFF2-40B4-BE49-F238E27FC236}">
                <a16:creationId xmlns:a16="http://schemas.microsoft.com/office/drawing/2014/main" id="{049FA7E6-7ED3-4836-BEAE-72A6C6AB8B91}"/>
              </a:ext>
            </a:extLst>
          </p:cNvPr>
          <p:cNvCxnSpPr/>
          <p:nvPr userDrawn="1"/>
        </p:nvCxnSpPr>
        <p:spPr bwMode="auto">
          <a:xfrm>
            <a:off x="462276" y="6242368"/>
            <a:ext cx="8070537" cy="0"/>
          </a:xfrm>
          <a:prstGeom prst="line">
            <a:avLst/>
          </a:prstGeom>
          <a:solidFill>
            <a:srgbClr val="00B8FF"/>
          </a:solidFill>
          <a:ln w="9525" cap="flat" cmpd="sng" algn="ctr">
            <a:solidFill>
              <a:srgbClr val="0084D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7DC98CFB-2240-4E4E-818F-7FE2BD9DDEF6}"/>
              </a:ext>
            </a:extLst>
          </p:cNvPr>
          <p:cNvCxnSpPr/>
          <p:nvPr userDrawn="1"/>
        </p:nvCxnSpPr>
        <p:spPr bwMode="auto">
          <a:xfrm>
            <a:off x="467377" y="966434"/>
            <a:ext cx="8065436" cy="0"/>
          </a:xfrm>
          <a:prstGeom prst="line">
            <a:avLst/>
          </a:prstGeom>
          <a:solidFill>
            <a:srgbClr val="00B8FF"/>
          </a:solidFill>
          <a:ln w="9525" cap="flat" cmpd="sng" algn="ctr">
            <a:solidFill>
              <a:srgbClr val="0084D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Graphic 8">
            <a:extLst>
              <a:ext uri="{FF2B5EF4-FFF2-40B4-BE49-F238E27FC236}">
                <a16:creationId xmlns:a16="http://schemas.microsoft.com/office/drawing/2014/main" id="{AEE98C43-0FFC-E59D-AB64-4F8CE9DEA5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645" y="6295044"/>
            <a:ext cx="1276350" cy="476250"/>
          </a:xfrm>
          <a:prstGeom prst="rect">
            <a:avLst/>
          </a:prstGeom>
        </p:spPr>
      </p:pic>
    </p:spTree>
    <p:extLst>
      <p:ext uri="{BB962C8B-B14F-4D97-AF65-F5344CB8AC3E}">
        <p14:creationId xmlns:p14="http://schemas.microsoft.com/office/powerpoint/2010/main" val="996003473"/>
      </p:ext>
    </p:extLst>
  </p:cSld>
  <p:clrMapOvr>
    <a:masterClrMapping/>
  </p:clrMapOvr>
  <p:extLst>
    <p:ext uri="{DCECCB84-F9BA-43D5-87BE-67443E8EF086}">
      <p15:sldGuideLst xmlns:p15="http://schemas.microsoft.com/office/powerpoint/2012/main">
        <p15:guide id="1" orient="horz" pos="2155" userDrawn="1">
          <p15:clr>
            <a:srgbClr val="FBAE40"/>
          </p15:clr>
        </p15:guide>
        <p15:guide id="2" pos="2835" userDrawn="1">
          <p15:clr>
            <a:srgbClr val="FBAE40"/>
          </p15:clr>
        </p15:guide>
        <p15:guide id="3" pos="294" userDrawn="1">
          <p15:clr>
            <a:srgbClr val="FBAE40"/>
          </p15:clr>
        </p15:guide>
        <p15:guide id="4" pos="5375" userDrawn="1">
          <p15:clr>
            <a:srgbClr val="FBAE40"/>
          </p15:clr>
        </p15:guide>
        <p15:guide id="5" orient="horz" pos="6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n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47" y="272248"/>
            <a:ext cx="7920000" cy="609379"/>
          </a:xfrm>
        </p:spPr>
        <p:txBody>
          <a:bodyPr tIns="54000" anchor="t" anchorCtr="0"/>
          <a:lstStyle>
            <a:lvl1pPr>
              <a:defRPr sz="3200" b="0">
                <a:solidFill>
                  <a:srgbClr val="006EBE"/>
                </a:solidFill>
                <a:latin typeface="Roboto Condensed Medium" panose="02000000000000000000" pitchFamily="2" charset="0"/>
                <a:ea typeface="Roboto Condensed Medium" panose="02000000000000000000" pitchFamily="2" charset="0"/>
              </a:defRPr>
            </a:lvl1pPr>
          </a:lstStyle>
          <a:p>
            <a:r>
              <a:rPr lang="en-US" dirty="0" err="1"/>
              <a:t>Slaidi</a:t>
            </a:r>
            <a:r>
              <a:rPr lang="en-US" dirty="0"/>
              <a:t> </a:t>
            </a:r>
            <a:r>
              <a:rPr lang="en-US" dirty="0" err="1"/>
              <a:t>pealkiri</a:t>
            </a:r>
            <a:r>
              <a:rPr lang="en-US" dirty="0"/>
              <a:t> </a:t>
            </a:r>
            <a:r>
              <a:rPr lang="en-US" dirty="0" err="1"/>
              <a:t>vajadusel</a:t>
            </a:r>
            <a:r>
              <a:rPr lang="en-US" dirty="0"/>
              <a:t> </a:t>
            </a:r>
            <a:r>
              <a:rPr lang="en-US" dirty="0" err="1"/>
              <a:t>kahel</a:t>
            </a:r>
            <a:r>
              <a:rPr lang="en-US" dirty="0"/>
              <a:t> real</a:t>
            </a:r>
          </a:p>
        </p:txBody>
      </p:sp>
      <p:sp>
        <p:nvSpPr>
          <p:cNvPr id="3" name="Content Placeholder 2"/>
          <p:cNvSpPr>
            <a:spLocks noGrp="1"/>
          </p:cNvSpPr>
          <p:nvPr>
            <p:ph idx="1"/>
          </p:nvPr>
        </p:nvSpPr>
        <p:spPr>
          <a:xfrm>
            <a:off x="503239" y="1260029"/>
            <a:ext cx="7920000" cy="4906139"/>
          </a:xfrm>
        </p:spPr>
        <p:txBody>
          <a:bodyPr/>
          <a:lstStyle>
            <a:lvl1pPr marL="0" indent="0">
              <a:spcAft>
                <a:spcPts val="800"/>
              </a:spcAft>
              <a:defRPr sz="2000">
                <a:solidFill>
                  <a:srgbClr val="006EBE"/>
                </a:solidFill>
                <a:latin typeface="Roboto Condensed Light" panose="02000000000000000000" pitchFamily="2" charset="0"/>
                <a:ea typeface="Roboto Condensed Light" panose="02000000000000000000" pitchFamily="2" charset="0"/>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dirty="0"/>
              <a:t>Click to edit Master text styles</a:t>
            </a:r>
          </a:p>
        </p:txBody>
      </p:sp>
      <p:sp>
        <p:nvSpPr>
          <p:cNvPr id="5" name="Slide Number Placeholder 15">
            <a:extLst>
              <a:ext uri="{FF2B5EF4-FFF2-40B4-BE49-F238E27FC236}">
                <a16:creationId xmlns:a16="http://schemas.microsoft.com/office/drawing/2014/main" id="{3D57EBD8-E9D6-4ACA-9E1B-715C7A428001}"/>
              </a:ext>
            </a:extLst>
          </p:cNvPr>
          <p:cNvSpPr>
            <a:spLocks noGrp="1"/>
          </p:cNvSpPr>
          <p:nvPr>
            <p:ph type="sldNum" idx="12"/>
          </p:nvPr>
        </p:nvSpPr>
        <p:spPr>
          <a:xfrm>
            <a:off x="281237" y="6530414"/>
            <a:ext cx="2346325" cy="276025"/>
          </a:xfrm>
        </p:spPr>
        <p:txBody>
          <a:bodyPr/>
          <a:lstStyle>
            <a:lvl1pPr algn="l">
              <a:defRPr sz="900">
                <a:solidFill>
                  <a:srgbClr val="006EBE"/>
                </a:solidFill>
                <a:latin typeface="+mj-lt"/>
                <a:cs typeface="Arial" panose="020B0604020202020204" pitchFamily="34" charset="0"/>
              </a:defRPr>
            </a:lvl1pPr>
          </a:lstStyle>
          <a:p>
            <a:fld id="{91A857D3-8977-4B76-8A8E-76EC884CC3A4}" type="slidenum">
              <a:rPr lang="et-EE" altLang="en-US" smtClean="0"/>
              <a:pPr/>
              <a:t>‹#›</a:t>
            </a:fld>
            <a:endParaRPr lang="et-EE" altLang="en-US" dirty="0"/>
          </a:p>
        </p:txBody>
      </p:sp>
      <p:pic>
        <p:nvPicPr>
          <p:cNvPr id="6" name="Graphic 5">
            <a:extLst>
              <a:ext uri="{FF2B5EF4-FFF2-40B4-BE49-F238E27FC236}">
                <a16:creationId xmlns:a16="http://schemas.microsoft.com/office/drawing/2014/main" id="{3392FC41-54B0-BE27-A7C3-B873E02051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645" y="6295044"/>
            <a:ext cx="1276350" cy="476250"/>
          </a:xfrm>
          <a:prstGeom prst="rect">
            <a:avLst/>
          </a:prstGeom>
        </p:spPr>
      </p:pic>
    </p:spTree>
    <p:extLst>
      <p:ext uri="{BB962C8B-B14F-4D97-AF65-F5344CB8AC3E}">
        <p14:creationId xmlns:p14="http://schemas.microsoft.com/office/powerpoint/2010/main" val="1832647784"/>
      </p:ext>
    </p:extLst>
  </p:cSld>
  <p:clrMapOvr>
    <a:masterClrMapping/>
  </p:clrMapOvr>
  <p:extLst>
    <p:ext uri="{DCECCB84-F9BA-43D5-87BE-67443E8EF086}">
      <p15:sldGuideLst xmlns:p15="http://schemas.microsoft.com/office/powerpoint/2012/main">
        <p15:guide id="1" orient="horz" pos="2155" userDrawn="1">
          <p15:clr>
            <a:srgbClr val="FBAE40"/>
          </p15:clr>
        </p15:guide>
        <p15:guide id="2" pos="2835" userDrawn="1">
          <p15:clr>
            <a:srgbClr val="FBAE40"/>
          </p15:clr>
        </p15:guide>
        <p15:guide id="3" pos="294" userDrawn="1">
          <p15:clr>
            <a:srgbClr val="FBAE40"/>
          </p15:clr>
        </p15:guide>
        <p15:guide id="4" pos="5375" userDrawn="1">
          <p15:clr>
            <a:srgbClr val="FBAE40"/>
          </p15:clr>
        </p15:guide>
        <p15:guide id="5" orient="horz" pos="6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12" y="278812"/>
            <a:ext cx="7920000" cy="428836"/>
          </a:xfrm>
        </p:spPr>
        <p:txBody>
          <a:bodyPr tIns="54000" anchor="t" anchorCtr="0"/>
          <a:lstStyle>
            <a:lvl1pPr>
              <a:defRPr sz="3200" b="0">
                <a:solidFill>
                  <a:srgbClr val="0084D1"/>
                </a:solidFill>
              </a:defRPr>
            </a:lvl1pPr>
          </a:lstStyle>
          <a:p>
            <a:r>
              <a:rPr lang="en-US" dirty="0" err="1"/>
              <a:t>Slaidi</a:t>
            </a:r>
            <a:r>
              <a:rPr lang="en-US" dirty="0"/>
              <a:t> </a:t>
            </a:r>
            <a:r>
              <a:rPr lang="en-US" dirty="0" err="1"/>
              <a:t>pealkiri</a:t>
            </a:r>
            <a:r>
              <a:rPr lang="en-US" dirty="0"/>
              <a:t> </a:t>
            </a:r>
            <a:r>
              <a:rPr lang="en-US" dirty="0" err="1"/>
              <a:t>vajadusel</a:t>
            </a:r>
            <a:r>
              <a:rPr lang="en-US" dirty="0"/>
              <a:t> </a:t>
            </a:r>
            <a:r>
              <a:rPr lang="en-US" dirty="0" err="1"/>
              <a:t>kahel</a:t>
            </a:r>
            <a:r>
              <a:rPr lang="en-US" dirty="0"/>
              <a:t> real</a:t>
            </a:r>
          </a:p>
        </p:txBody>
      </p:sp>
      <p:sp>
        <p:nvSpPr>
          <p:cNvPr id="3" name="Content Placeholder 2"/>
          <p:cNvSpPr>
            <a:spLocks noGrp="1"/>
          </p:cNvSpPr>
          <p:nvPr>
            <p:ph idx="1"/>
          </p:nvPr>
        </p:nvSpPr>
        <p:spPr>
          <a:xfrm>
            <a:off x="503239" y="1332036"/>
            <a:ext cx="7920000" cy="4834131"/>
          </a:xfrm>
        </p:spPr>
        <p:txBody>
          <a:bodyPr/>
          <a:lstStyle>
            <a:lvl1pPr marL="0" indent="0">
              <a:spcAft>
                <a:spcPts val="800"/>
              </a:spcAft>
              <a:defRPr sz="2000">
                <a:solidFill>
                  <a:srgbClr val="0084D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dirty="0"/>
              <a:t>Click to edit Master text styles</a:t>
            </a:r>
          </a:p>
        </p:txBody>
      </p:sp>
      <p:sp>
        <p:nvSpPr>
          <p:cNvPr id="5" name="Slide Number Placeholder 15">
            <a:extLst>
              <a:ext uri="{FF2B5EF4-FFF2-40B4-BE49-F238E27FC236}">
                <a16:creationId xmlns:a16="http://schemas.microsoft.com/office/drawing/2014/main" id="{3D57EBD8-E9D6-4ACA-9E1B-715C7A428001}"/>
              </a:ext>
            </a:extLst>
          </p:cNvPr>
          <p:cNvSpPr>
            <a:spLocks noGrp="1"/>
          </p:cNvSpPr>
          <p:nvPr>
            <p:ph type="sldNum" idx="12"/>
          </p:nvPr>
        </p:nvSpPr>
        <p:spPr>
          <a:xfrm>
            <a:off x="281237" y="6530414"/>
            <a:ext cx="2346325" cy="276025"/>
          </a:xfrm>
        </p:spPr>
        <p:txBody>
          <a:bodyPr/>
          <a:lstStyle>
            <a:lvl1pPr algn="l">
              <a:defRPr sz="900">
                <a:solidFill>
                  <a:srgbClr val="0084D1"/>
                </a:solidFill>
                <a:latin typeface="+mj-lt"/>
                <a:cs typeface="Arial" panose="020B0604020202020204" pitchFamily="34" charset="0"/>
              </a:defRPr>
            </a:lvl1pPr>
          </a:lstStyle>
          <a:p>
            <a:fld id="{91A857D3-8977-4B76-8A8E-76EC884CC3A4}" type="slidenum">
              <a:rPr lang="et-EE" altLang="en-US" smtClean="0"/>
              <a:pPr/>
              <a:t>‹#›</a:t>
            </a:fld>
            <a:endParaRPr lang="et-EE" altLang="en-US" dirty="0"/>
          </a:p>
        </p:txBody>
      </p:sp>
      <p:cxnSp>
        <p:nvCxnSpPr>
          <p:cNvPr id="7" name="Straight Connector 6">
            <a:extLst>
              <a:ext uri="{FF2B5EF4-FFF2-40B4-BE49-F238E27FC236}">
                <a16:creationId xmlns:a16="http://schemas.microsoft.com/office/drawing/2014/main" id="{049FA7E6-7ED3-4836-BEAE-72A6C6AB8B91}"/>
              </a:ext>
            </a:extLst>
          </p:cNvPr>
          <p:cNvCxnSpPr/>
          <p:nvPr userDrawn="1"/>
        </p:nvCxnSpPr>
        <p:spPr bwMode="auto">
          <a:xfrm>
            <a:off x="516066" y="6223318"/>
            <a:ext cx="7920000" cy="0"/>
          </a:xfrm>
          <a:prstGeom prst="line">
            <a:avLst/>
          </a:prstGeom>
          <a:solidFill>
            <a:srgbClr val="00B8FF"/>
          </a:solidFill>
          <a:ln w="9525" cap="flat" cmpd="sng" algn="ctr">
            <a:solidFill>
              <a:srgbClr val="0084D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7DC98CFB-2240-4E4E-818F-7FE2BD9DDEF6}"/>
              </a:ext>
            </a:extLst>
          </p:cNvPr>
          <p:cNvCxnSpPr/>
          <p:nvPr userDrawn="1"/>
        </p:nvCxnSpPr>
        <p:spPr bwMode="auto">
          <a:xfrm>
            <a:off x="458412" y="968403"/>
            <a:ext cx="8073805" cy="0"/>
          </a:xfrm>
          <a:prstGeom prst="line">
            <a:avLst/>
          </a:prstGeom>
          <a:solidFill>
            <a:srgbClr val="00B8FF"/>
          </a:solidFill>
          <a:ln w="9525" cap="flat" cmpd="sng" algn="ctr">
            <a:solidFill>
              <a:srgbClr val="0084D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Graphic 5">
            <a:extLst>
              <a:ext uri="{FF2B5EF4-FFF2-40B4-BE49-F238E27FC236}">
                <a16:creationId xmlns:a16="http://schemas.microsoft.com/office/drawing/2014/main" id="{5D6D1A2E-1050-5962-481D-36E03B3184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13645" y="6295044"/>
            <a:ext cx="1276350" cy="476250"/>
          </a:xfrm>
          <a:prstGeom prst="rect">
            <a:avLst/>
          </a:prstGeom>
        </p:spPr>
      </p:pic>
    </p:spTree>
    <p:extLst>
      <p:ext uri="{BB962C8B-B14F-4D97-AF65-F5344CB8AC3E}">
        <p14:creationId xmlns:p14="http://schemas.microsoft.com/office/powerpoint/2010/main" val="1064882318"/>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283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6"/>
            <a:ext cx="81009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a:t>Click to edit the title text format</a:t>
            </a:r>
          </a:p>
        </p:txBody>
      </p:sp>
      <p:sp>
        <p:nvSpPr>
          <p:cNvPr id="1026" name="Rectangle 2"/>
          <p:cNvSpPr>
            <a:spLocks noGrp="1" noChangeArrowheads="1"/>
          </p:cNvSpPr>
          <p:nvPr>
            <p:ph type="body" idx="1"/>
          </p:nvPr>
        </p:nvSpPr>
        <p:spPr bwMode="auto">
          <a:xfrm>
            <a:off x="503238" y="1768480"/>
            <a:ext cx="810098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1027" name="Rectangle 3"/>
          <p:cNvSpPr>
            <a:spLocks noGrp="1" noChangeArrowheads="1"/>
          </p:cNvSpPr>
          <p:nvPr>
            <p:ph type="dt"/>
          </p:nvPr>
        </p:nvSpPr>
        <p:spPr bwMode="auto">
          <a:xfrm>
            <a:off x="503239" y="6886577"/>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17" algn="l"/>
                <a:tab pos="1447833" algn="l"/>
                <a:tab pos="217175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8" name="Rectangle 4"/>
          <p:cNvSpPr>
            <a:spLocks noGrp="1" noChangeArrowheads="1"/>
          </p:cNvSpPr>
          <p:nvPr>
            <p:ph type="ftr"/>
          </p:nvPr>
        </p:nvSpPr>
        <p:spPr bwMode="auto">
          <a:xfrm>
            <a:off x="3448050" y="6886577"/>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17" algn="l"/>
                <a:tab pos="1447833" algn="l"/>
                <a:tab pos="2171750" algn="l"/>
                <a:tab pos="2895667"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9" name="Rectangle 5"/>
          <p:cNvSpPr>
            <a:spLocks noGrp="1" noChangeArrowheads="1"/>
          </p:cNvSpPr>
          <p:nvPr>
            <p:ph type="sldNum"/>
          </p:nvPr>
        </p:nvSpPr>
        <p:spPr bwMode="auto">
          <a:xfrm>
            <a:off x="7227888" y="6886577"/>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17" algn="l"/>
                <a:tab pos="1447833" algn="l"/>
                <a:tab pos="2171750" algn="l"/>
              </a:tabLst>
              <a:defRPr sz="1400">
                <a:solidFill>
                  <a:srgbClr val="000000"/>
                </a:solidFill>
                <a:latin typeface="Times New Roman" panose="02020603050405020304" pitchFamily="18" charset="0"/>
                <a:cs typeface="Arial Unicode MS" panose="020B0604020202020204" pitchFamily="34" charset="-128"/>
              </a:defRPr>
            </a:lvl1pPr>
          </a:lstStyle>
          <a:p>
            <a:fld id="{91A857D3-8977-4B76-8A8E-76EC884CC3A4}" type="slidenum">
              <a:rPr lang="et-EE" altLang="en-US"/>
              <a:pPr/>
              <a:t>‹#›</a:t>
            </a:fld>
            <a:endParaRPr lang="et-EE" altLang="en-US"/>
          </a:p>
        </p:txBody>
      </p:sp>
    </p:spTree>
  </p:cSld>
  <p:clrMap bg1="lt1" tx1="dk1" bg2="lt2" tx2="dk2" accent1="accent1" accent2="accent2" accent3="accent3" accent4="accent4" accent5="accent5" accent6="accent6" hlink="hlink" folHlink="folHlink"/>
  <p:sldLayoutIdLst>
    <p:sldLayoutId id="2147483664" r:id="rId1"/>
    <p:sldLayoutId id="2147483668" r:id="rId2"/>
    <p:sldLayoutId id="2147483650" r:id="rId3"/>
    <p:sldLayoutId id="2147483667" r:id="rId4"/>
    <p:sldLayoutId id="2147483666" r:id="rId5"/>
  </p:sldLayoutIdLst>
  <p:hf hdr="0" ftr="0" dt="0"/>
  <p:txStyles>
    <p:titleStyle>
      <a:lvl1pPr algn="l" defTabSz="449273" rtl="0" fontAlgn="base" hangingPunct="0">
        <a:lnSpc>
          <a:spcPct val="88000"/>
        </a:lnSpc>
        <a:spcBef>
          <a:spcPct val="0"/>
        </a:spcBef>
        <a:spcAft>
          <a:spcPct val="0"/>
        </a:spcAft>
        <a:buClr>
          <a:srgbClr val="000000"/>
        </a:buClr>
        <a:buSzPct val="100000"/>
        <a:buFont typeface="Times New Roman" panose="02020603050405020304" pitchFamily="18" charset="0"/>
        <a:defRPr sz="5200" kern="1200">
          <a:solidFill>
            <a:srgbClr val="000000"/>
          </a:solidFill>
          <a:latin typeface="Arial" pitchFamily="34" charset="0"/>
          <a:ea typeface="+mj-ea"/>
          <a:cs typeface="Arial" pitchFamily="34" charset="0"/>
        </a:defRPr>
      </a:lvl1pPr>
      <a:lvl2pPr marL="742967" indent="-285756" algn="l" defTabSz="44927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2pPr>
      <a:lvl3pPr marL="1143027" indent="-228605" algn="l" defTabSz="44927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3pPr>
      <a:lvl4pPr marL="1600237" indent="-228605" algn="l" defTabSz="44927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4pPr>
      <a:lvl5pPr marL="2057448" indent="-228605" algn="l" defTabSz="44927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5pPr>
      <a:lvl6pPr marL="2514658" indent="-228605" algn="l" defTabSz="44927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6pPr>
      <a:lvl7pPr marL="2971869" indent="-228605" algn="l" defTabSz="44927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7pPr>
      <a:lvl8pPr marL="3429079" indent="-228605" algn="l" defTabSz="44927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8pPr>
      <a:lvl9pPr marL="3886290" indent="-228605" algn="l" defTabSz="449273" rtl="0" fontAlgn="base" hangingPunct="0">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9pPr>
    </p:titleStyle>
    <p:bodyStyle>
      <a:lvl1pPr marL="342908" indent="-342908" algn="l" defTabSz="449273" rtl="0" fontAlgn="base" hangingPunct="0">
        <a:lnSpc>
          <a:spcPct val="110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Arial" pitchFamily="34" charset="0"/>
          <a:ea typeface="+mn-ea"/>
          <a:cs typeface="Arial" pitchFamily="34" charset="0"/>
        </a:defRPr>
      </a:lvl1pPr>
      <a:lvl2pPr marL="742967" indent="-285756" algn="l" defTabSz="449273" rtl="0" fontAlgn="base" hangingPunct="0">
        <a:lnSpc>
          <a:spcPct val="110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Arial" pitchFamily="34" charset="0"/>
          <a:ea typeface="+mn-ea"/>
          <a:cs typeface="Arial" pitchFamily="34" charset="0"/>
        </a:defRPr>
      </a:lvl2pPr>
      <a:lvl3pPr marL="1143027" indent="-228605" algn="l" defTabSz="449273" rtl="0" fontAlgn="base" hangingPunct="0">
        <a:lnSpc>
          <a:spcPct val="110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Arial" pitchFamily="34" charset="0"/>
          <a:ea typeface="+mn-ea"/>
          <a:cs typeface="Arial" pitchFamily="34" charset="0"/>
        </a:defRPr>
      </a:lvl3pPr>
      <a:lvl4pPr marL="1600237" indent="-228605" algn="l" defTabSz="449273" rtl="0" fontAlgn="base" hangingPunct="0">
        <a:lnSpc>
          <a:spcPct val="110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Arial" pitchFamily="34" charset="0"/>
          <a:ea typeface="+mn-ea"/>
          <a:cs typeface="Arial" pitchFamily="34" charset="0"/>
        </a:defRPr>
      </a:lvl4pPr>
      <a:lvl5pPr marL="2057448" indent="-228605" algn="l" defTabSz="449273" rtl="0" fontAlgn="base" hangingPunct="0">
        <a:lnSpc>
          <a:spcPct val="110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Arial" pitchFamily="34" charset="0"/>
          <a:ea typeface="+mn-ea"/>
          <a:cs typeface="Arial" pitchFamily="34" charset="0"/>
        </a:defRPr>
      </a:lvl5pPr>
      <a:lvl6pPr marL="2514658" indent="-228605" algn="l" defTabSz="9144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69" indent="-228605" algn="l" defTabSz="9144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79" indent="-228605" algn="l" defTabSz="9144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0" indent="-228605" algn="l" defTabSz="9144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1" rtl="0" eaLnBrk="1" latinLnBrk="0" hangingPunct="1">
        <a:defRPr sz="1800" kern="1200">
          <a:solidFill>
            <a:schemeClr val="tx1"/>
          </a:solidFill>
          <a:latin typeface="+mn-lt"/>
          <a:ea typeface="+mn-ea"/>
          <a:cs typeface="+mn-cs"/>
        </a:defRPr>
      </a:lvl1pPr>
      <a:lvl2pPr marL="457211" algn="l" defTabSz="914421" rtl="0" eaLnBrk="1" latinLnBrk="0" hangingPunct="1">
        <a:defRPr sz="1800" kern="1200">
          <a:solidFill>
            <a:schemeClr val="tx1"/>
          </a:solidFill>
          <a:latin typeface="+mn-lt"/>
          <a:ea typeface="+mn-ea"/>
          <a:cs typeface="+mn-cs"/>
        </a:defRPr>
      </a:lvl2pPr>
      <a:lvl3pPr marL="914421" algn="l" defTabSz="914421" rtl="0" eaLnBrk="1" latinLnBrk="0" hangingPunct="1">
        <a:defRPr sz="1800" kern="1200">
          <a:solidFill>
            <a:schemeClr val="tx1"/>
          </a:solidFill>
          <a:latin typeface="+mn-lt"/>
          <a:ea typeface="+mn-ea"/>
          <a:cs typeface="+mn-cs"/>
        </a:defRPr>
      </a:lvl3pPr>
      <a:lvl4pPr marL="1371632" algn="l" defTabSz="914421" rtl="0" eaLnBrk="1" latinLnBrk="0" hangingPunct="1">
        <a:defRPr sz="1800" kern="1200">
          <a:solidFill>
            <a:schemeClr val="tx1"/>
          </a:solidFill>
          <a:latin typeface="+mn-lt"/>
          <a:ea typeface="+mn-ea"/>
          <a:cs typeface="+mn-cs"/>
        </a:defRPr>
      </a:lvl4pPr>
      <a:lvl5pPr marL="1828843" algn="l" defTabSz="914421" rtl="0" eaLnBrk="1" latinLnBrk="0" hangingPunct="1">
        <a:defRPr sz="1800" kern="1200">
          <a:solidFill>
            <a:schemeClr val="tx1"/>
          </a:solidFill>
          <a:latin typeface="+mn-lt"/>
          <a:ea typeface="+mn-ea"/>
          <a:cs typeface="+mn-cs"/>
        </a:defRPr>
      </a:lvl5pPr>
      <a:lvl6pPr marL="2286053" algn="l" defTabSz="914421" rtl="0" eaLnBrk="1" latinLnBrk="0" hangingPunct="1">
        <a:defRPr sz="1800" kern="1200">
          <a:solidFill>
            <a:schemeClr val="tx1"/>
          </a:solidFill>
          <a:latin typeface="+mn-lt"/>
          <a:ea typeface="+mn-ea"/>
          <a:cs typeface="+mn-cs"/>
        </a:defRPr>
      </a:lvl6pPr>
      <a:lvl7pPr marL="2743264" algn="l" defTabSz="914421" rtl="0" eaLnBrk="1" latinLnBrk="0" hangingPunct="1">
        <a:defRPr sz="1800" kern="1200">
          <a:solidFill>
            <a:schemeClr val="tx1"/>
          </a:solidFill>
          <a:latin typeface="+mn-lt"/>
          <a:ea typeface="+mn-ea"/>
          <a:cs typeface="+mn-cs"/>
        </a:defRPr>
      </a:lvl7pPr>
      <a:lvl8pPr marL="3200474" algn="l" defTabSz="914421" rtl="0" eaLnBrk="1" latinLnBrk="0" hangingPunct="1">
        <a:defRPr sz="1800" kern="1200">
          <a:solidFill>
            <a:schemeClr val="tx1"/>
          </a:solidFill>
          <a:latin typeface="+mn-lt"/>
          <a:ea typeface="+mn-ea"/>
          <a:cs typeface="+mn-cs"/>
        </a:defRPr>
      </a:lvl8pPr>
      <a:lvl9pPr marL="3657684" algn="l" defTabSz="9144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hyperlink" Target="https://swedbank.ee/private" TargetMode="External"/><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hyperlink" Target="https://www.lhv.ee/" TargetMode="External"/><Relationship Id="rId16"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hyperlink" Target="https://luminor.ee/" TargetMode="External"/><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hyperlink" Target="https://www.seb.ee/" TargetMode="External"/><Relationship Id="rId9" Type="http://schemas.openxmlformats.org/officeDocument/2006/relationships/image" Target="../media/image21.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3.xml"/><Relationship Id="rId3" Type="http://schemas.openxmlformats.org/officeDocument/2006/relationships/slide" Target="slide13.xml"/><Relationship Id="rId7" Type="http://schemas.openxmlformats.org/officeDocument/2006/relationships/slide" Target="slide9.xml"/><Relationship Id="rId12" Type="http://schemas.openxmlformats.org/officeDocument/2006/relationships/slide" Target="slide4.xml"/><Relationship Id="rId2" Type="http://schemas.openxmlformats.org/officeDocument/2006/relationships/slide" Target="slide14.xml"/><Relationship Id="rId1" Type="http://schemas.openxmlformats.org/officeDocument/2006/relationships/slideLayout" Target="../slideLayouts/slideLayout4.xml"/><Relationship Id="rId6" Type="http://schemas.openxmlformats.org/officeDocument/2006/relationships/slide" Target="slide10.xml"/><Relationship Id="rId11" Type="http://schemas.openxmlformats.org/officeDocument/2006/relationships/slide" Target="slide5.xml"/><Relationship Id="rId5" Type="http://schemas.openxmlformats.org/officeDocument/2006/relationships/slide" Target="slide11.xml"/><Relationship Id="rId10" Type="http://schemas.openxmlformats.org/officeDocument/2006/relationships/slide" Target="slide6.xml"/><Relationship Id="rId4" Type="http://schemas.openxmlformats.org/officeDocument/2006/relationships/slide" Target="slide12.xml"/><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emta.e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4.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ction Title"/>
          <p:cNvSpPr>
            <a:spLocks noGrp="1"/>
          </p:cNvSpPr>
          <p:nvPr>
            <p:ph type="ctrTitle" idx="4294967295"/>
          </p:nvPr>
        </p:nvSpPr>
        <p:spPr>
          <a:xfrm>
            <a:off x="2879725" y="611957"/>
            <a:ext cx="5724525" cy="1549648"/>
          </a:xfrm>
        </p:spPr>
        <p:txBody>
          <a:bodyPr anchor="t"/>
          <a:lstStyle/>
          <a:p>
            <a:pPr algn="r">
              <a:spcBef>
                <a:spcPts val="1200"/>
              </a:spcBef>
            </a:pPr>
            <a:r>
              <a:rPr lang="et-EE" sz="4800" b="1" dirty="0">
                <a:solidFill>
                  <a:srgbClr val="006EBE"/>
                </a:solidFill>
                <a:latin typeface="Roboto Condensed" panose="02000000000000000000" pitchFamily="2" charset="0"/>
                <a:ea typeface="Roboto Condensed" panose="02000000000000000000" pitchFamily="2" charset="0"/>
              </a:rPr>
              <a:t>Eesti Vabariik</a:t>
            </a:r>
            <a:br>
              <a:rPr lang="et-EE" sz="4800" dirty="0">
                <a:solidFill>
                  <a:srgbClr val="006EBE"/>
                </a:solidFill>
                <a:latin typeface="Roboto Condensed" panose="02000000000000000000" pitchFamily="2" charset="0"/>
                <a:ea typeface="Roboto Condensed" panose="02000000000000000000" pitchFamily="2" charset="0"/>
              </a:rPr>
            </a:br>
            <a:r>
              <a:rPr lang="et-EE" sz="1200" dirty="0">
                <a:solidFill>
                  <a:srgbClr val="006EBE"/>
                </a:solidFill>
                <a:latin typeface="Roboto Condensed" panose="02000000000000000000" pitchFamily="2" charset="0"/>
                <a:ea typeface="Roboto Condensed" panose="02000000000000000000" pitchFamily="2" charset="0"/>
              </a:rPr>
              <a:t> </a:t>
            </a:r>
            <a:r>
              <a:rPr lang="et-EE" sz="1600" dirty="0">
                <a:solidFill>
                  <a:srgbClr val="006EBE"/>
                </a:solidFill>
                <a:latin typeface="Roboto Condensed" panose="02000000000000000000" pitchFamily="2" charset="0"/>
                <a:ea typeface="Roboto Condensed" panose="02000000000000000000" pitchFamily="2" charset="0"/>
              </a:rPr>
              <a:t>Investorpresentatsioon</a:t>
            </a:r>
            <a:br>
              <a:rPr lang="et-EE" sz="1600" dirty="0">
                <a:solidFill>
                  <a:srgbClr val="006EBE"/>
                </a:solidFill>
                <a:latin typeface="Roboto Condensed" panose="02000000000000000000" pitchFamily="2" charset="0"/>
                <a:ea typeface="Roboto Condensed" panose="02000000000000000000" pitchFamily="2" charset="0"/>
              </a:rPr>
            </a:br>
            <a:r>
              <a:rPr lang="et-EE" sz="1600" dirty="0">
                <a:solidFill>
                  <a:srgbClr val="006EBE"/>
                </a:solidFill>
                <a:latin typeface="Roboto Condensed" panose="02000000000000000000" pitchFamily="2" charset="0"/>
                <a:ea typeface="Roboto Condensed" panose="02000000000000000000" pitchFamily="2" charset="0"/>
              </a:rPr>
              <a:t>August 2024</a:t>
            </a:r>
            <a:br>
              <a:rPr lang="et-EE" sz="3600" dirty="0">
                <a:solidFill>
                  <a:srgbClr val="006EBE"/>
                </a:solidFill>
                <a:latin typeface="Roboto Condensed" panose="02000000000000000000" pitchFamily="2" charset="0"/>
                <a:ea typeface="Roboto Condensed" panose="02000000000000000000" pitchFamily="2" charset="0"/>
              </a:rPr>
            </a:br>
            <a:endParaRPr lang="et-EE" sz="4800" dirty="0">
              <a:solidFill>
                <a:srgbClr val="006EBE"/>
              </a:solidFill>
              <a:latin typeface="Roboto Condensed" panose="02000000000000000000" pitchFamily="2" charset="0"/>
              <a:ea typeface="Roboto Condensed" panose="02000000000000000000" pitchFamily="2" charset="0"/>
            </a:endParaRPr>
          </a:p>
        </p:txBody>
      </p:sp>
      <p:sp>
        <p:nvSpPr>
          <p:cNvPr id="12" name="Divider Number" hidden="1"/>
          <p:cNvSpPr>
            <a:spLocks noChangeArrowheads="1"/>
          </p:cNvSpPr>
          <p:nvPr>
            <p:custDataLst>
              <p:tags r:id="rId2"/>
            </p:custDataLst>
          </p:nvPr>
        </p:nvSpPr>
        <p:spPr bwMode="auto">
          <a:xfrm>
            <a:off x="313542" y="1741779"/>
            <a:ext cx="272718" cy="545436"/>
          </a:xfrm>
          <a:prstGeom prst="rect">
            <a:avLst/>
          </a:prstGeom>
          <a:noFill/>
        </p:spPr>
        <p:txBody>
          <a:bodyPr vert="horz" wrap="none" lIns="0" tIns="0" rIns="0" bIns="60604" rtlCol="0" anchor="b" anchorCtr="0">
            <a:noAutofit/>
          </a:bodyPr>
          <a:lstStyle/>
          <a:p>
            <a:pPr>
              <a:lnSpc>
                <a:spcPct val="90000"/>
              </a:lnSpc>
              <a:spcBef>
                <a:spcPct val="0"/>
              </a:spcBef>
            </a:pPr>
            <a:r>
              <a:rPr lang="en-GB" sz="1178" b="1" dirty="0">
                <a:solidFill>
                  <a:schemeClr val="accent1"/>
                </a:solidFill>
              </a:rPr>
              <a:t>0</a:t>
            </a:r>
          </a:p>
        </p:txBody>
      </p:sp>
      <p:pic>
        <p:nvPicPr>
          <p:cNvPr id="8" name="Picture 7" descr="A blue and white banner with trees and numbers">
            <a:extLst>
              <a:ext uri="{FF2B5EF4-FFF2-40B4-BE49-F238E27FC236}">
                <a16:creationId xmlns:a16="http://schemas.microsoft.com/office/drawing/2014/main" id="{42265249-F705-A075-CE90-E9C304529A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78298"/>
            <a:ext cx="8999538" cy="5062240"/>
          </a:xfrm>
          <a:prstGeom prst="rect">
            <a:avLst/>
          </a:prstGeom>
        </p:spPr>
      </p:pic>
    </p:spTree>
    <p:custDataLst>
      <p:tags r:id="rId1"/>
    </p:custDataLst>
    <p:extLst>
      <p:ext uri="{BB962C8B-B14F-4D97-AF65-F5344CB8AC3E}">
        <p14:creationId xmlns:p14="http://schemas.microsoft.com/office/powerpoint/2010/main" val="416732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07460D8-D62B-DDA8-F7E4-B1843B926695}"/>
              </a:ext>
            </a:extLst>
          </p:cNvPr>
          <p:cNvGraphicFramePr>
            <a:graphicFrameLocks/>
          </p:cNvGraphicFramePr>
          <p:nvPr>
            <p:extLst>
              <p:ext uri="{D42A27DB-BD31-4B8C-83A1-F6EECF244321}">
                <p14:modId xmlns:p14="http://schemas.microsoft.com/office/powerpoint/2010/main" val="3752890992"/>
              </p:ext>
            </p:extLst>
          </p:nvPr>
        </p:nvGraphicFramePr>
        <p:xfrm>
          <a:off x="372586" y="959933"/>
          <a:ext cx="8190707" cy="492067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2C41672-437E-B59F-6E5D-71C87321C22F}"/>
              </a:ext>
            </a:extLst>
          </p:cNvPr>
          <p:cNvSpPr>
            <a:spLocks noGrp="1"/>
          </p:cNvSpPr>
          <p:nvPr>
            <p:ph type="title"/>
          </p:nvPr>
        </p:nvSpPr>
        <p:spPr/>
        <p:txBody>
          <a:bodyPr/>
          <a:lstStyle/>
          <a:p>
            <a:r>
              <a:rPr lang="et-EE" dirty="0"/>
              <a:t>2024 riigieelarve tulud ja kulud</a:t>
            </a:r>
          </a:p>
        </p:txBody>
      </p:sp>
      <p:sp>
        <p:nvSpPr>
          <p:cNvPr id="5" name="Content Placeholder 4">
            <a:extLst>
              <a:ext uri="{FF2B5EF4-FFF2-40B4-BE49-F238E27FC236}">
                <a16:creationId xmlns:a16="http://schemas.microsoft.com/office/drawing/2014/main" id="{89E090DC-1AA8-A348-A44C-EB9EB5C6D67D}"/>
              </a:ext>
            </a:extLst>
          </p:cNvPr>
          <p:cNvSpPr>
            <a:spLocks noGrp="1"/>
          </p:cNvSpPr>
          <p:nvPr>
            <p:ph idx="1"/>
          </p:nvPr>
        </p:nvSpPr>
        <p:spPr>
          <a:xfrm>
            <a:off x="466725" y="5944755"/>
            <a:ext cx="7920000" cy="276025"/>
          </a:xfrm>
        </p:spPr>
        <p:txBody>
          <a:bodyPr/>
          <a:lstStyle/>
          <a:p>
            <a:r>
              <a:rPr lang="et-EE" sz="1200" dirty="0">
                <a:solidFill>
                  <a:schemeClr val="tx1"/>
                </a:solidFill>
                <a:latin typeface="Roboto Condensed Medium" panose="02000000000000000000" pitchFamily="2" charset="0"/>
                <a:ea typeface="Roboto Condensed Medium" panose="02000000000000000000" pitchFamily="2" charset="0"/>
              </a:rPr>
              <a:t>Lisainfo: </a:t>
            </a:r>
            <a:r>
              <a:rPr lang="et-EE" sz="1200" dirty="0">
                <a:solidFill>
                  <a:schemeClr val="tx1"/>
                </a:solidFill>
              </a:rPr>
              <a:t>https://fin.ee/riigi-rahandus-ja-maksud/riigieelarve-ja-eelarvestrateegia/2024-riigieelarve</a:t>
            </a:r>
            <a:endParaRPr lang="en-EE" sz="1200" dirty="0">
              <a:solidFill>
                <a:schemeClr val="tx1"/>
              </a:solidFill>
            </a:endParaRPr>
          </a:p>
        </p:txBody>
      </p:sp>
      <p:sp>
        <p:nvSpPr>
          <p:cNvPr id="4" name="Slide Number Placeholder 3">
            <a:extLst>
              <a:ext uri="{FF2B5EF4-FFF2-40B4-BE49-F238E27FC236}">
                <a16:creationId xmlns:a16="http://schemas.microsoft.com/office/drawing/2014/main" id="{9C0F12C9-8B42-AEAD-D678-6BF7B10E5392}"/>
              </a:ext>
            </a:extLst>
          </p:cNvPr>
          <p:cNvSpPr>
            <a:spLocks noGrp="1"/>
          </p:cNvSpPr>
          <p:nvPr>
            <p:ph type="sldNum" idx="12"/>
          </p:nvPr>
        </p:nvSpPr>
        <p:spPr/>
        <p:txBody>
          <a:bodyPr/>
          <a:lstStyle/>
          <a:p>
            <a:fld id="{91A857D3-8977-4B76-8A8E-76EC884CC3A4}" type="slidenum">
              <a:rPr lang="et-EE" altLang="en-US" smtClean="0"/>
              <a:pPr/>
              <a:t>9</a:t>
            </a:fld>
            <a:endParaRPr lang="et-EE" altLang="en-US" dirty="0"/>
          </a:p>
        </p:txBody>
      </p:sp>
    </p:spTree>
    <p:extLst>
      <p:ext uri="{BB962C8B-B14F-4D97-AF65-F5344CB8AC3E}">
        <p14:creationId xmlns:p14="http://schemas.microsoft.com/office/powerpoint/2010/main" val="309405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412D-6654-92F1-1303-F04DA3CB3F86}"/>
              </a:ext>
            </a:extLst>
          </p:cNvPr>
          <p:cNvSpPr>
            <a:spLocks noGrp="1"/>
          </p:cNvSpPr>
          <p:nvPr>
            <p:ph type="title"/>
          </p:nvPr>
        </p:nvSpPr>
        <p:spPr/>
        <p:txBody>
          <a:bodyPr/>
          <a:lstStyle/>
          <a:p>
            <a:r>
              <a:rPr lang="et-EE" dirty="0"/>
              <a:t>Investeeringud 2024 riigieelarves</a:t>
            </a:r>
          </a:p>
        </p:txBody>
      </p:sp>
      <p:sp>
        <p:nvSpPr>
          <p:cNvPr id="4" name="Slide Number Placeholder 3">
            <a:extLst>
              <a:ext uri="{FF2B5EF4-FFF2-40B4-BE49-F238E27FC236}">
                <a16:creationId xmlns:a16="http://schemas.microsoft.com/office/drawing/2014/main" id="{6D483CDD-51D0-05C0-FF79-7FEC432C6E34}"/>
              </a:ext>
            </a:extLst>
          </p:cNvPr>
          <p:cNvSpPr>
            <a:spLocks noGrp="1"/>
          </p:cNvSpPr>
          <p:nvPr>
            <p:ph type="sldNum" idx="12"/>
          </p:nvPr>
        </p:nvSpPr>
        <p:spPr/>
        <p:txBody>
          <a:bodyPr/>
          <a:lstStyle/>
          <a:p>
            <a:fld id="{91A857D3-8977-4B76-8A8E-76EC884CC3A4}" type="slidenum">
              <a:rPr lang="et-EE" altLang="en-US" smtClean="0"/>
              <a:pPr/>
              <a:t>10</a:t>
            </a:fld>
            <a:endParaRPr lang="et-EE" altLang="en-US" dirty="0"/>
          </a:p>
        </p:txBody>
      </p:sp>
      <p:graphicFrame>
        <p:nvGraphicFramePr>
          <p:cNvPr id="5" name="Chart 4">
            <a:extLst>
              <a:ext uri="{FF2B5EF4-FFF2-40B4-BE49-F238E27FC236}">
                <a16:creationId xmlns:a16="http://schemas.microsoft.com/office/drawing/2014/main" id="{72899F2F-D7F1-5893-9226-2D6E84CD2DC1}"/>
              </a:ext>
            </a:extLst>
          </p:cNvPr>
          <p:cNvGraphicFramePr>
            <a:graphicFrameLocks/>
          </p:cNvGraphicFramePr>
          <p:nvPr>
            <p:extLst>
              <p:ext uri="{D42A27DB-BD31-4B8C-83A1-F6EECF244321}">
                <p14:modId xmlns:p14="http://schemas.microsoft.com/office/powerpoint/2010/main" val="4081067483"/>
              </p:ext>
            </p:extLst>
          </p:nvPr>
        </p:nvGraphicFramePr>
        <p:xfrm>
          <a:off x="449447" y="1260475"/>
          <a:ext cx="8081890" cy="4895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1299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1672-437E-B59F-6E5D-71C87321C22F}"/>
              </a:ext>
            </a:extLst>
          </p:cNvPr>
          <p:cNvSpPr>
            <a:spLocks noGrp="1"/>
          </p:cNvSpPr>
          <p:nvPr>
            <p:ph type="title"/>
          </p:nvPr>
        </p:nvSpPr>
        <p:spPr/>
        <p:txBody>
          <a:bodyPr/>
          <a:lstStyle/>
          <a:p>
            <a:r>
              <a:rPr lang="et-EE" dirty="0"/>
              <a:t>Riskid</a:t>
            </a:r>
          </a:p>
        </p:txBody>
      </p:sp>
      <p:sp>
        <p:nvSpPr>
          <p:cNvPr id="3" name="Content Placeholder 2">
            <a:extLst>
              <a:ext uri="{FF2B5EF4-FFF2-40B4-BE49-F238E27FC236}">
                <a16:creationId xmlns:a16="http://schemas.microsoft.com/office/drawing/2014/main" id="{BC46ED93-043A-061B-0699-8EC9A222FBE1}"/>
              </a:ext>
            </a:extLst>
          </p:cNvPr>
          <p:cNvSpPr>
            <a:spLocks noGrp="1"/>
          </p:cNvSpPr>
          <p:nvPr>
            <p:ph idx="1"/>
          </p:nvPr>
        </p:nvSpPr>
        <p:spPr>
          <a:xfrm>
            <a:off x="466725" y="1260474"/>
            <a:ext cx="8066088" cy="4895851"/>
          </a:xfrm>
        </p:spPr>
        <p:txBody>
          <a:bodyPr/>
          <a:lstStyle/>
          <a:p>
            <a:pPr>
              <a:spcAft>
                <a:spcPts val="600"/>
              </a:spcAft>
            </a:pPr>
            <a:r>
              <a:rPr lang="et-EE" sz="1600" dirty="0">
                <a:latin typeface="Roboto Condensed Medium" panose="02000000000000000000" pitchFamily="2" charset="0"/>
                <a:ea typeface="Roboto Condensed Medium" panose="02000000000000000000" pitchFamily="2" charset="0"/>
              </a:rPr>
              <a:t>Iga investeerimisvõimalusega tuleb investoril teadvustada riske ja veenduda, et võlakirjad on talle sobiv investeering. Sama lugu on ka riigi väljaantud võlakirjadega. Lisaks üldistele investeerimis-riskidele tuleb võlakirju soetades arvestada järgnevaid riske:</a:t>
            </a:r>
          </a:p>
          <a:p>
            <a:pPr marL="108000" indent="-108000">
              <a:spcAft>
                <a:spcPts val="600"/>
              </a:spcAft>
              <a:buClr>
                <a:srgbClr val="006EBE"/>
              </a:buClr>
              <a:buFontTx/>
              <a:buChar char="•"/>
            </a:pPr>
            <a:r>
              <a:rPr lang="et-EE" sz="1400" dirty="0">
                <a:latin typeface="Roboto Condensed Medium" panose="02000000000000000000" pitchFamily="2" charset="0"/>
                <a:ea typeface="Roboto Condensed Medium" panose="02000000000000000000" pitchFamily="2" charset="0"/>
              </a:rPr>
              <a:t>Intressimäära risk. </a:t>
            </a:r>
            <a:r>
              <a:rPr lang="et-EE" sz="1400" dirty="0">
                <a:solidFill>
                  <a:schemeClr val="tx1"/>
                </a:solidFill>
              </a:rPr>
              <a:t>Kui võlakiri müüa enne tähtaega, võib investor olla mõjutatud võlakirja turuhinna muutustest, mis tulenevad turu intressimäärade muutumisest. Kui intressimäärad tõusevad, langeb võlakirja hind ja, vastupidi, kui intressimäärad langevad, võlakirja hind tõuseb. Sellisel juhul võib investeering anda vastavalt kasumit või kahjumit.</a:t>
            </a:r>
          </a:p>
          <a:p>
            <a:pPr marL="108000" indent="-108000">
              <a:spcAft>
                <a:spcPts val="600"/>
              </a:spcAft>
              <a:buClr>
                <a:srgbClr val="006EBE"/>
              </a:buClr>
              <a:buFontTx/>
              <a:buChar char="•"/>
            </a:pPr>
            <a:r>
              <a:rPr lang="et-EE" sz="1400" dirty="0">
                <a:latin typeface="Roboto Condensed Medium" panose="02000000000000000000" pitchFamily="2" charset="0"/>
                <a:ea typeface="Roboto Condensed Medium" panose="02000000000000000000" pitchFamily="2" charset="0"/>
              </a:rPr>
              <a:t>Likviidsusrisk. </a:t>
            </a:r>
            <a:r>
              <a:rPr lang="et-EE" sz="1400" dirty="0">
                <a:solidFill>
                  <a:schemeClr val="tx1"/>
                </a:solidFill>
              </a:rPr>
              <a:t>See on risk, et võid saada kahju likviidsuse puudumise tõttu ehk keegi ei ole valmis võlakirja ostma.</a:t>
            </a:r>
          </a:p>
          <a:p>
            <a:pPr marL="108000" indent="-108000">
              <a:spcAft>
                <a:spcPts val="600"/>
              </a:spcAft>
              <a:buClr>
                <a:srgbClr val="006EBE"/>
              </a:buClr>
              <a:buFontTx/>
              <a:buChar char="•"/>
            </a:pPr>
            <a:r>
              <a:rPr lang="et-EE" sz="1400" dirty="0">
                <a:latin typeface="Roboto Condensed Medium" panose="02000000000000000000" pitchFamily="2" charset="0"/>
                <a:ea typeface="Roboto Condensed Medium" panose="02000000000000000000" pitchFamily="2" charset="0"/>
              </a:rPr>
              <a:t>Inflatsioonirisk</a:t>
            </a:r>
            <a:r>
              <a:rPr lang="et-EE" sz="1400" dirty="0"/>
              <a:t>. </a:t>
            </a:r>
            <a:r>
              <a:rPr lang="et-EE" sz="1400" dirty="0">
                <a:solidFill>
                  <a:schemeClr val="tx1"/>
                </a:solidFill>
              </a:rPr>
              <a:t>Kuigi enamasti on võlakirja tootlus fikseeritud ja ette teada, tasub investoril nominaaltootlust võrrelda ka inflatsiooniga, mis kujundab reaaltootlust.</a:t>
            </a:r>
          </a:p>
          <a:p>
            <a:pPr marL="108000" indent="-108000">
              <a:spcAft>
                <a:spcPts val="600"/>
              </a:spcAft>
              <a:buClr>
                <a:srgbClr val="006EBE"/>
              </a:buClr>
              <a:buFontTx/>
              <a:buChar char="•"/>
            </a:pPr>
            <a:r>
              <a:rPr lang="et-EE" sz="1400" dirty="0">
                <a:latin typeface="Roboto Condensed Medium" panose="02000000000000000000" pitchFamily="2" charset="0"/>
                <a:ea typeface="Roboto Condensed Medium" panose="02000000000000000000" pitchFamily="2" charset="0"/>
              </a:rPr>
              <a:t>Emitendirisk. </a:t>
            </a:r>
            <a:r>
              <a:rPr lang="et-EE" sz="1400" dirty="0">
                <a:solidFill>
                  <a:schemeClr val="tx1"/>
                </a:solidFill>
              </a:rPr>
              <a:t>See risk tekib siis, kui riik ehk emitent ei ole võimeline maksma määratud intressimakseid või ei suuda võlakirja omanikule tähtajaks tagasi maksta põhisummat. Halvimal juhul võib jääda investeeritud summast ilma. Riigivõlakirjadel on emitendiriski realiseerumine vähem tõenäoline kui ettevõtete võlakirjadel. Emitendirisk on Eesti Vabariigi puhul eelkõige seotud järgmiste asjaoludega:</a:t>
            </a:r>
          </a:p>
          <a:p>
            <a:pPr marL="504000" lvl="5" indent="-108000">
              <a:spcBef>
                <a:spcPts val="0"/>
              </a:spcBef>
              <a:spcAft>
                <a:spcPts val="600"/>
              </a:spcAft>
              <a:buClr>
                <a:srgbClr val="006EBE"/>
              </a:buClr>
              <a:buFontTx/>
              <a:buChar char="•"/>
            </a:pPr>
            <a:r>
              <a:rPr lang="et-EE" sz="1200" dirty="0">
                <a:latin typeface="Roboto Condensed Light" panose="02000000000000000000" pitchFamily="2" charset="0"/>
                <a:ea typeface="Roboto Condensed Light" panose="02000000000000000000" pitchFamily="2" charset="0"/>
              </a:rPr>
              <a:t>geopoliitiline olukord – tulenevalt sellest, et asume Venemaa naabruses;</a:t>
            </a:r>
          </a:p>
          <a:p>
            <a:pPr marL="504000" lvl="5" indent="-108000">
              <a:spcBef>
                <a:spcPts val="0"/>
              </a:spcBef>
              <a:spcAft>
                <a:spcPts val="600"/>
              </a:spcAft>
              <a:buClr>
                <a:srgbClr val="006EBE"/>
              </a:buClr>
              <a:buFontTx/>
              <a:buChar char="•"/>
            </a:pPr>
            <a:r>
              <a:rPr lang="et-EE" sz="1200" dirty="0">
                <a:latin typeface="Roboto Condensed Light" panose="02000000000000000000" pitchFamily="2" charset="0"/>
                <a:ea typeface="Roboto Condensed Light" panose="02000000000000000000" pitchFamily="2" charset="0"/>
              </a:rPr>
              <a:t>majanduse väiksuse tõttu oleme sõltuvad maailmamajanduses toimuvast ja oma põhiliste kaubanduspartnerite majanduslikust käekäigust;</a:t>
            </a:r>
          </a:p>
          <a:p>
            <a:pPr marL="504000" lvl="5" indent="-108000">
              <a:spcBef>
                <a:spcPts val="0"/>
              </a:spcBef>
              <a:spcAft>
                <a:spcPts val="600"/>
              </a:spcAft>
              <a:buClr>
                <a:srgbClr val="006EBE"/>
              </a:buClr>
              <a:buFontTx/>
              <a:buChar char="•"/>
            </a:pPr>
            <a:r>
              <a:rPr lang="et-EE" sz="1200" dirty="0">
                <a:latin typeface="Roboto Condensed Light" panose="02000000000000000000" pitchFamily="2" charset="0"/>
                <a:ea typeface="Roboto Condensed Light" panose="02000000000000000000" pitchFamily="2" charset="0"/>
              </a:rPr>
              <a:t>võlakirjad ei ole tagatud.</a:t>
            </a:r>
          </a:p>
          <a:p>
            <a:endParaRPr lang="et-EE" sz="1400" dirty="0">
              <a:solidFill>
                <a:schemeClr val="accent1"/>
              </a:solidFill>
              <a:effectLst/>
              <a:ea typeface="Aptos" panose="020B0004020202020204" pitchFamily="34" charset="0"/>
            </a:endParaRPr>
          </a:p>
        </p:txBody>
      </p:sp>
      <p:sp>
        <p:nvSpPr>
          <p:cNvPr id="4" name="Slide Number Placeholder 3">
            <a:extLst>
              <a:ext uri="{FF2B5EF4-FFF2-40B4-BE49-F238E27FC236}">
                <a16:creationId xmlns:a16="http://schemas.microsoft.com/office/drawing/2014/main" id="{9C0F12C9-8B42-AEAD-D678-6BF7B10E5392}"/>
              </a:ext>
            </a:extLst>
          </p:cNvPr>
          <p:cNvSpPr>
            <a:spLocks noGrp="1"/>
          </p:cNvSpPr>
          <p:nvPr>
            <p:ph type="sldNum" idx="12"/>
          </p:nvPr>
        </p:nvSpPr>
        <p:spPr/>
        <p:txBody>
          <a:bodyPr/>
          <a:lstStyle/>
          <a:p>
            <a:fld id="{91A857D3-8977-4B76-8A8E-76EC884CC3A4}" type="slidenum">
              <a:rPr lang="et-EE" altLang="en-US" smtClean="0"/>
              <a:pPr/>
              <a:t>11</a:t>
            </a:fld>
            <a:endParaRPr lang="et-EE" altLang="en-US" dirty="0"/>
          </a:p>
        </p:txBody>
      </p:sp>
    </p:spTree>
    <p:extLst>
      <p:ext uri="{BB962C8B-B14F-4D97-AF65-F5344CB8AC3E}">
        <p14:creationId xmlns:p14="http://schemas.microsoft.com/office/powerpoint/2010/main" val="62655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4B5FC1-C5E5-E4BF-CD9A-5EE3ECF57DDB}"/>
              </a:ext>
            </a:extLst>
          </p:cNvPr>
          <p:cNvSpPr/>
          <p:nvPr/>
        </p:nvSpPr>
        <p:spPr bwMode="auto">
          <a:xfrm>
            <a:off x="1" y="2752389"/>
            <a:ext cx="8999538" cy="1937657"/>
          </a:xfrm>
          <a:prstGeom prst="rect">
            <a:avLst/>
          </a:prstGeom>
          <a:solidFill>
            <a:srgbClr val="CDEAFC"/>
          </a:solidFill>
          <a:ln w="9525" cap="flat" cmpd="sng" algn="ctr">
            <a:noFill/>
            <a:prstDash val="solid"/>
            <a:round/>
            <a:headEnd type="none" w="med" len="med"/>
            <a:tailEnd type="none" w="med" len="med"/>
          </a:ln>
          <a:effectLst>
            <a:outerShdw blurRad="63500" algn="ctr" rotWithShape="0">
              <a:schemeClr val="bg1">
                <a:lumMod val="75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23" name="Rectangle: Rounded Corners 22">
            <a:hlinkClick r:id="rId2"/>
            <a:extLst>
              <a:ext uri="{FF2B5EF4-FFF2-40B4-BE49-F238E27FC236}">
                <a16:creationId xmlns:a16="http://schemas.microsoft.com/office/drawing/2014/main" id="{D39A1BEC-17DC-86EB-2535-0526B70B75CC}"/>
              </a:ext>
            </a:extLst>
          </p:cNvPr>
          <p:cNvSpPr/>
          <p:nvPr/>
        </p:nvSpPr>
        <p:spPr bwMode="auto">
          <a:xfrm>
            <a:off x="2123505" y="4272451"/>
            <a:ext cx="1054026" cy="312687"/>
          </a:xfrm>
          <a:prstGeom prst="roundRect">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72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16" name="Rectangle: Rounded Corners 15">
            <a:hlinkClick r:id="rId3"/>
            <a:extLst>
              <a:ext uri="{FF2B5EF4-FFF2-40B4-BE49-F238E27FC236}">
                <a16:creationId xmlns:a16="http://schemas.microsoft.com/office/drawing/2014/main" id="{0C7A9F30-8C2A-3C2F-ED8D-66D24FF46238}"/>
              </a:ext>
            </a:extLst>
          </p:cNvPr>
          <p:cNvSpPr/>
          <p:nvPr/>
        </p:nvSpPr>
        <p:spPr bwMode="auto">
          <a:xfrm>
            <a:off x="3345443" y="4272451"/>
            <a:ext cx="1054026" cy="312687"/>
          </a:xfrm>
          <a:prstGeom prst="roundRect">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72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19" name="Rectangle: Rounded Corners 18">
            <a:hlinkClick r:id="rId4"/>
            <a:extLst>
              <a:ext uri="{FF2B5EF4-FFF2-40B4-BE49-F238E27FC236}">
                <a16:creationId xmlns:a16="http://schemas.microsoft.com/office/drawing/2014/main" id="{6B1A0FE5-D6AC-1EA5-CAA0-D2404A5AF0D0}"/>
              </a:ext>
            </a:extLst>
          </p:cNvPr>
          <p:cNvSpPr/>
          <p:nvPr/>
        </p:nvSpPr>
        <p:spPr bwMode="auto">
          <a:xfrm>
            <a:off x="4567380" y="4272451"/>
            <a:ext cx="1054026" cy="312687"/>
          </a:xfrm>
          <a:prstGeom prst="roundRect">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72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21" name="Rectangle: Rounded Corners 20">
            <a:hlinkClick r:id="rId5"/>
            <a:extLst>
              <a:ext uri="{FF2B5EF4-FFF2-40B4-BE49-F238E27FC236}">
                <a16:creationId xmlns:a16="http://schemas.microsoft.com/office/drawing/2014/main" id="{CE3CA6A8-D400-F442-E8DF-7CEBDF20EFA8}"/>
              </a:ext>
            </a:extLst>
          </p:cNvPr>
          <p:cNvSpPr/>
          <p:nvPr/>
        </p:nvSpPr>
        <p:spPr bwMode="auto">
          <a:xfrm>
            <a:off x="5789318" y="4272451"/>
            <a:ext cx="1054026" cy="312687"/>
          </a:xfrm>
          <a:prstGeom prst="roundRect">
            <a:avLst/>
          </a:prstGeom>
          <a:solidFill>
            <a:schemeClr val="bg1"/>
          </a:solidFill>
          <a:ln w="9525" cap="flat" cmpd="sng" algn="ctr">
            <a:noFill/>
            <a:prstDash val="solid"/>
            <a:round/>
            <a:headEnd type="none" w="med" len="med"/>
            <a:tailEnd type="none" w="med" len="med"/>
          </a:ln>
          <a:effectLst>
            <a:outerShdw blurRad="63500" sx="102000" sy="102000" algn="ctr" rotWithShape="0">
              <a:prstClr val="black">
                <a:alpha val="72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grpSp>
        <p:nvGrpSpPr>
          <p:cNvPr id="18" name="Group 17">
            <a:extLst>
              <a:ext uri="{FF2B5EF4-FFF2-40B4-BE49-F238E27FC236}">
                <a16:creationId xmlns:a16="http://schemas.microsoft.com/office/drawing/2014/main" id="{B0BFC7DB-CC2C-FCEE-A00B-7AE6A044DF52}"/>
              </a:ext>
            </a:extLst>
          </p:cNvPr>
          <p:cNvGrpSpPr/>
          <p:nvPr/>
        </p:nvGrpSpPr>
        <p:grpSpPr>
          <a:xfrm>
            <a:off x="0" y="5376798"/>
            <a:ext cx="8516906" cy="166731"/>
            <a:chOff x="0" y="5382851"/>
            <a:chExt cx="8516906" cy="166731"/>
          </a:xfrm>
        </p:grpSpPr>
        <p:cxnSp>
          <p:nvCxnSpPr>
            <p:cNvPr id="9" name="Straight Connector 8">
              <a:extLst>
                <a:ext uri="{FF2B5EF4-FFF2-40B4-BE49-F238E27FC236}">
                  <a16:creationId xmlns:a16="http://schemas.microsoft.com/office/drawing/2014/main" id="{B8E8BA3D-7A17-900A-C89A-2034F442475E}"/>
                </a:ext>
              </a:extLst>
            </p:cNvPr>
            <p:cNvCxnSpPr/>
            <p:nvPr/>
          </p:nvCxnSpPr>
          <p:spPr bwMode="auto">
            <a:xfrm>
              <a:off x="0" y="5464591"/>
              <a:ext cx="8516906" cy="0"/>
            </a:xfrm>
            <a:prstGeom prst="line">
              <a:avLst/>
            </a:prstGeom>
            <a:solidFill>
              <a:srgbClr val="91D4F6"/>
            </a:solidFill>
            <a:ln w="28575" cap="flat" cmpd="sng" algn="ctr">
              <a:solidFill>
                <a:srgbClr val="91D4F6"/>
              </a:solidFill>
              <a:prstDash val="solid"/>
              <a:round/>
              <a:headEnd type="none" w="med" len="med"/>
              <a:tailEnd type="none" w="lg"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D66C222C-481B-EF4B-E27F-112D49DFEC41}"/>
                </a:ext>
              </a:extLst>
            </p:cNvPr>
            <p:cNvCxnSpPr/>
            <p:nvPr/>
          </p:nvCxnSpPr>
          <p:spPr bwMode="auto">
            <a:xfrm>
              <a:off x="8393446" y="5382851"/>
              <a:ext cx="123460" cy="81740"/>
            </a:xfrm>
            <a:prstGeom prst="line">
              <a:avLst/>
            </a:prstGeom>
            <a:solidFill>
              <a:srgbClr val="91D4F6"/>
            </a:solidFill>
            <a:ln w="28575" cap="rnd" cmpd="sng" algn="ctr">
              <a:solidFill>
                <a:srgbClr val="91D4F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4920B977-1C48-8198-E024-319DFA1517DD}"/>
                </a:ext>
              </a:extLst>
            </p:cNvPr>
            <p:cNvCxnSpPr/>
            <p:nvPr/>
          </p:nvCxnSpPr>
          <p:spPr bwMode="auto">
            <a:xfrm flipH="1">
              <a:off x="8393446" y="5468986"/>
              <a:ext cx="123460" cy="80596"/>
            </a:xfrm>
            <a:prstGeom prst="line">
              <a:avLst/>
            </a:prstGeom>
            <a:solidFill>
              <a:srgbClr val="91D4F6"/>
            </a:solidFill>
            <a:ln w="28575" cap="rnd" cmpd="sng" algn="ctr">
              <a:solidFill>
                <a:srgbClr val="91D4F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le 1">
            <a:extLst>
              <a:ext uri="{FF2B5EF4-FFF2-40B4-BE49-F238E27FC236}">
                <a16:creationId xmlns:a16="http://schemas.microsoft.com/office/drawing/2014/main" id="{A2C41672-437E-B59F-6E5D-71C87321C22F}"/>
              </a:ext>
            </a:extLst>
          </p:cNvPr>
          <p:cNvSpPr>
            <a:spLocks noGrp="1"/>
          </p:cNvSpPr>
          <p:nvPr>
            <p:ph type="title"/>
          </p:nvPr>
        </p:nvSpPr>
        <p:spPr/>
        <p:txBody>
          <a:bodyPr/>
          <a:lstStyle/>
          <a:p>
            <a:r>
              <a:rPr lang="et-EE" dirty="0"/>
              <a:t>Märkimine</a:t>
            </a:r>
          </a:p>
        </p:txBody>
      </p:sp>
      <p:sp>
        <p:nvSpPr>
          <p:cNvPr id="4" name="Slide Number Placeholder 3">
            <a:extLst>
              <a:ext uri="{FF2B5EF4-FFF2-40B4-BE49-F238E27FC236}">
                <a16:creationId xmlns:a16="http://schemas.microsoft.com/office/drawing/2014/main" id="{9C0F12C9-8B42-AEAD-D678-6BF7B10E5392}"/>
              </a:ext>
            </a:extLst>
          </p:cNvPr>
          <p:cNvSpPr>
            <a:spLocks noGrp="1"/>
          </p:cNvSpPr>
          <p:nvPr>
            <p:ph type="sldNum" idx="12"/>
          </p:nvPr>
        </p:nvSpPr>
        <p:spPr/>
        <p:txBody>
          <a:bodyPr/>
          <a:lstStyle/>
          <a:p>
            <a:fld id="{91A857D3-8977-4B76-8A8E-76EC884CC3A4}" type="slidenum">
              <a:rPr lang="et-EE" altLang="en-US" smtClean="0"/>
              <a:pPr/>
              <a:t>12</a:t>
            </a:fld>
            <a:endParaRPr lang="et-EE" altLang="en-US" dirty="0"/>
          </a:p>
        </p:txBody>
      </p:sp>
      <p:sp>
        <p:nvSpPr>
          <p:cNvPr id="7" name="TextBox 6">
            <a:extLst>
              <a:ext uri="{FF2B5EF4-FFF2-40B4-BE49-F238E27FC236}">
                <a16:creationId xmlns:a16="http://schemas.microsoft.com/office/drawing/2014/main" id="{895EEF12-75A2-DFF3-536C-7AA8E9F5ACDC}"/>
              </a:ext>
            </a:extLst>
          </p:cNvPr>
          <p:cNvSpPr txBox="1"/>
          <p:nvPr/>
        </p:nvSpPr>
        <p:spPr>
          <a:xfrm>
            <a:off x="459917" y="1848279"/>
            <a:ext cx="1378859" cy="877747"/>
          </a:xfrm>
          <a:prstGeom prst="rect">
            <a:avLst/>
          </a:prstGeom>
          <a:noFill/>
        </p:spPr>
        <p:txBody>
          <a:bodyPr wrap="square" lIns="0" tIns="0" rIns="0" bIns="0" rtlCol="0">
            <a:noAutofit/>
          </a:bodyPr>
          <a:lstStyle/>
          <a:p>
            <a:pPr defTabSz="377693" fontAlgn="auto" hangingPunct="1">
              <a:lnSpc>
                <a:spcPct val="100000"/>
              </a:lnSpc>
              <a:spcBef>
                <a:spcPts val="0"/>
              </a:spcBef>
              <a:spcAft>
                <a:spcPts val="496"/>
              </a:spcAft>
              <a:buClrTx/>
              <a:buSzTx/>
            </a:pPr>
            <a:r>
              <a:rPr lang="et-EE" sz="900" b="1" dirty="0">
                <a:solidFill>
                  <a:srgbClr val="006EB9"/>
                </a:solidFill>
                <a:latin typeface="+mj-lt"/>
                <a:ea typeface="+mn-ea"/>
                <a:cs typeface="Arial" panose="020B0604020202020204" pitchFamily="34" charset="0"/>
              </a:rPr>
              <a:t>Võlakirja nimiväärtus</a:t>
            </a:r>
          </a:p>
          <a:p>
            <a:pPr defTabSz="377693" fontAlgn="auto" hangingPunct="1">
              <a:lnSpc>
                <a:spcPct val="100000"/>
              </a:lnSpc>
              <a:spcBef>
                <a:spcPts val="0"/>
              </a:spcBef>
              <a:spcAft>
                <a:spcPts val="496"/>
              </a:spcAft>
              <a:buClrTx/>
              <a:buSzTx/>
            </a:pPr>
            <a:r>
              <a:rPr lang="et-EE" sz="800" dirty="0">
                <a:latin typeface="+mj-lt"/>
                <a:ea typeface="+mn-ea"/>
                <a:cs typeface="Arial" panose="020B0604020202020204" pitchFamily="34" charset="0"/>
              </a:rPr>
              <a:t>Ühe võlakirja </a:t>
            </a:r>
            <a:r>
              <a:rPr lang="et-EE" sz="800" dirty="0">
                <a:solidFill>
                  <a:srgbClr val="006EB9"/>
                </a:solidFill>
                <a:latin typeface="+mj-lt"/>
                <a:ea typeface="+mn-ea"/>
                <a:cs typeface="Arial" panose="020B0604020202020204" pitchFamily="34" charset="0"/>
              </a:rPr>
              <a:t>nimiväärtus on </a:t>
            </a:r>
            <a:br>
              <a:rPr lang="et-EE" sz="800" dirty="0">
                <a:solidFill>
                  <a:srgbClr val="006EB9"/>
                </a:solidFill>
                <a:latin typeface="+mj-lt"/>
                <a:ea typeface="+mn-ea"/>
                <a:cs typeface="Arial" panose="020B0604020202020204" pitchFamily="34" charset="0"/>
              </a:rPr>
            </a:br>
            <a:r>
              <a:rPr lang="et-EE" sz="800" dirty="0">
                <a:solidFill>
                  <a:srgbClr val="006EB9"/>
                </a:solidFill>
                <a:latin typeface="+mj-lt"/>
                <a:ea typeface="+mn-ea"/>
                <a:cs typeface="Arial" panose="020B0604020202020204" pitchFamily="34" charset="0"/>
              </a:rPr>
              <a:t>100 eurot</a:t>
            </a:r>
            <a:r>
              <a:rPr lang="et-EE" sz="800" dirty="0">
                <a:solidFill>
                  <a:srgbClr val="0084D1"/>
                </a:solidFill>
                <a:latin typeface="+mj-lt"/>
                <a:ea typeface="+mn-ea"/>
                <a:cs typeface="Arial" panose="020B0604020202020204" pitchFamily="34" charset="0"/>
              </a:rPr>
              <a:t>. </a:t>
            </a:r>
            <a:r>
              <a:rPr lang="et-EE" sz="800" dirty="0">
                <a:latin typeface="+mj-lt"/>
                <a:ea typeface="+mn-ea"/>
                <a:cs typeface="Arial" panose="020B0604020202020204" pitchFamily="34" charset="0"/>
              </a:rPr>
              <a:t>Märkimiseks vajalik rahasumma peab olema märkimiskorralduse esitamise hetkel kontol. </a:t>
            </a:r>
          </a:p>
        </p:txBody>
      </p:sp>
      <p:pic>
        <p:nvPicPr>
          <p:cNvPr id="13" name="Graphic 12" descr="Euro">
            <a:extLst>
              <a:ext uri="{FF2B5EF4-FFF2-40B4-BE49-F238E27FC236}">
                <a16:creationId xmlns:a16="http://schemas.microsoft.com/office/drawing/2014/main" id="{52527E04-097C-CBBD-6553-4FED3967E0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8355" y="1310182"/>
            <a:ext cx="559246" cy="509761"/>
          </a:xfrm>
          <a:prstGeom prst="rect">
            <a:avLst/>
          </a:prstGeom>
        </p:spPr>
      </p:pic>
      <p:sp>
        <p:nvSpPr>
          <p:cNvPr id="14" name="TextBox 13">
            <a:extLst>
              <a:ext uri="{FF2B5EF4-FFF2-40B4-BE49-F238E27FC236}">
                <a16:creationId xmlns:a16="http://schemas.microsoft.com/office/drawing/2014/main" id="{9AD95851-326E-9C33-8064-24F83439AA0F}"/>
              </a:ext>
            </a:extLst>
          </p:cNvPr>
          <p:cNvSpPr txBox="1"/>
          <p:nvPr/>
        </p:nvSpPr>
        <p:spPr>
          <a:xfrm>
            <a:off x="472853" y="971997"/>
            <a:ext cx="4410362" cy="338554"/>
          </a:xfrm>
          <a:prstGeom prst="rect">
            <a:avLst/>
          </a:prstGeom>
          <a:noFill/>
        </p:spPr>
        <p:txBody>
          <a:bodyPr wrap="square" lIns="0" rtlCol="0">
            <a:spAutoFit/>
          </a:bodyPr>
          <a:lstStyle/>
          <a:p>
            <a:pPr defTabSz="377693" fontAlgn="auto" hangingPunct="1">
              <a:lnSpc>
                <a:spcPct val="100000"/>
              </a:lnSpc>
              <a:spcBef>
                <a:spcPts val="0"/>
              </a:spcBef>
              <a:spcAft>
                <a:spcPts val="0"/>
              </a:spcAft>
              <a:buClrTx/>
              <a:buSzTx/>
            </a:pPr>
            <a:r>
              <a:rPr lang="et-EE" sz="1600" dirty="0">
                <a:solidFill>
                  <a:srgbClr val="006EBE"/>
                </a:solidFill>
                <a:latin typeface="Roboto Condensed Black" panose="02000000000000000000" pitchFamily="2" charset="0"/>
                <a:ea typeface="Roboto Condensed Black" panose="02000000000000000000" pitchFamily="2" charset="0"/>
                <a:cs typeface="Arial" pitchFamily="34" charset="0"/>
              </a:rPr>
              <a:t>Eesti Vabariigi võlakirjad</a:t>
            </a:r>
          </a:p>
        </p:txBody>
      </p:sp>
      <p:sp>
        <p:nvSpPr>
          <p:cNvPr id="15" name="TextBox 14">
            <a:extLst>
              <a:ext uri="{FF2B5EF4-FFF2-40B4-BE49-F238E27FC236}">
                <a16:creationId xmlns:a16="http://schemas.microsoft.com/office/drawing/2014/main" id="{C28706B3-8C2B-04F5-18F2-2023173CF626}"/>
              </a:ext>
            </a:extLst>
          </p:cNvPr>
          <p:cNvSpPr txBox="1"/>
          <p:nvPr/>
        </p:nvSpPr>
        <p:spPr>
          <a:xfrm>
            <a:off x="471265" y="2773692"/>
            <a:ext cx="3838785" cy="338554"/>
          </a:xfrm>
          <a:prstGeom prst="rect">
            <a:avLst/>
          </a:prstGeom>
          <a:noFill/>
        </p:spPr>
        <p:txBody>
          <a:bodyPr wrap="square" lIns="0" rtlCol="0">
            <a:spAutoFit/>
          </a:bodyPr>
          <a:lstStyle/>
          <a:p>
            <a:pPr defTabSz="377693" fontAlgn="auto" hangingPunct="1">
              <a:lnSpc>
                <a:spcPct val="100000"/>
              </a:lnSpc>
              <a:spcBef>
                <a:spcPts val="0"/>
              </a:spcBef>
              <a:spcAft>
                <a:spcPts val="0"/>
              </a:spcAft>
              <a:buClrTx/>
              <a:buSzTx/>
            </a:pPr>
            <a:r>
              <a:rPr lang="et-EE" sz="1600" dirty="0">
                <a:solidFill>
                  <a:srgbClr val="006EBE"/>
                </a:solidFill>
                <a:latin typeface="Roboto Condensed Black" panose="02000000000000000000" pitchFamily="2" charset="0"/>
                <a:ea typeface="Roboto Condensed Black" panose="02000000000000000000" pitchFamily="2" charset="0"/>
                <a:cs typeface="Arial" pitchFamily="34" charset="0"/>
              </a:rPr>
              <a:t>Mis on märkimine ja kuidas märkida?</a:t>
            </a:r>
          </a:p>
        </p:txBody>
      </p:sp>
      <p:sp>
        <p:nvSpPr>
          <p:cNvPr id="17" name="Rectangle 16">
            <a:extLst>
              <a:ext uri="{FF2B5EF4-FFF2-40B4-BE49-F238E27FC236}">
                <a16:creationId xmlns:a16="http://schemas.microsoft.com/office/drawing/2014/main" id="{828AA4E6-E437-20B9-F285-47659C7312F9}"/>
              </a:ext>
            </a:extLst>
          </p:cNvPr>
          <p:cNvSpPr/>
          <p:nvPr/>
        </p:nvSpPr>
        <p:spPr>
          <a:xfrm>
            <a:off x="459917" y="3104361"/>
            <a:ext cx="8093756" cy="1061188"/>
          </a:xfrm>
          <a:prstGeom prst="rect">
            <a:avLst/>
          </a:prstGeom>
        </p:spPr>
        <p:txBody>
          <a:bodyPr wrap="square" lIns="0" tIns="0" rIns="0" bIns="0">
            <a:spAutoFit/>
          </a:bodyPr>
          <a:lstStyle/>
          <a:p>
            <a:pPr marL="108000" indent="-108000" defTabSz="377693" fontAlgn="auto" hangingPunct="1">
              <a:lnSpc>
                <a:spcPts val="1400"/>
              </a:lnSpc>
              <a:spcBef>
                <a:spcPts val="0"/>
              </a:spcBef>
              <a:spcAft>
                <a:spcPts val="0"/>
              </a:spcAft>
              <a:buClr>
                <a:srgbClr val="006EBE"/>
              </a:buClr>
              <a:buSzTx/>
              <a:buFont typeface="Arial" panose="020B0604020202020204" pitchFamily="34" charset="0"/>
              <a:buChar char="•"/>
            </a:pPr>
            <a:r>
              <a:rPr lang="et-EE" sz="900" dirty="0">
                <a:latin typeface="Roboto Condensed Light" panose="02000000000000000000" pitchFamily="2" charset="0"/>
                <a:ea typeface="Roboto Condensed Light" panose="02000000000000000000" pitchFamily="2" charset="0"/>
                <a:cs typeface="Arial" panose="020B0604020202020204" pitchFamily="34" charset="0"/>
              </a:rPr>
              <a:t>Eesti riigi võlakirja märkimine tähendab sooviavaldust Eesti riigi võlakirjade omandamiseks. Märkimise soovi saab investor esitada märkimiskorraldusena.</a:t>
            </a:r>
          </a:p>
          <a:p>
            <a:pPr marL="108000" indent="-108000" defTabSz="377693" fontAlgn="auto" hangingPunct="1">
              <a:lnSpc>
                <a:spcPts val="1400"/>
              </a:lnSpc>
              <a:spcBef>
                <a:spcPts val="0"/>
              </a:spcBef>
              <a:spcAft>
                <a:spcPts val="0"/>
              </a:spcAft>
              <a:buClr>
                <a:srgbClr val="006EBE"/>
              </a:buClr>
              <a:buSzTx/>
              <a:buFont typeface="Arial" panose="020B0604020202020204" pitchFamily="34" charset="0"/>
              <a:buChar char="•"/>
            </a:pPr>
            <a:r>
              <a:rPr lang="et-EE" sz="900" dirty="0">
                <a:latin typeface="Roboto Condensed Light" panose="02000000000000000000" pitchFamily="2" charset="0"/>
                <a:ea typeface="Roboto Condensed Light" panose="02000000000000000000" pitchFamily="2" charset="0"/>
                <a:cs typeface="Arial" panose="020B0604020202020204" pitchFamily="34" charset="0"/>
              </a:rPr>
              <a:t>Võlakirjade märkimiseks on vaja väärtpaberikontot, mida saab avada kõikide Eesti kontohaldurite juures (sh kodupangas).</a:t>
            </a:r>
          </a:p>
          <a:p>
            <a:pPr marL="108000" indent="-108000" defTabSz="377693" fontAlgn="auto" hangingPunct="1">
              <a:lnSpc>
                <a:spcPts val="1400"/>
              </a:lnSpc>
              <a:spcBef>
                <a:spcPts val="0"/>
              </a:spcBef>
              <a:spcAft>
                <a:spcPts val="0"/>
              </a:spcAft>
              <a:buClr>
                <a:srgbClr val="006EBE"/>
              </a:buClr>
              <a:buSzTx/>
              <a:buFont typeface="Arial" panose="020B0604020202020204" pitchFamily="34" charset="0"/>
              <a:buChar char="•"/>
            </a:pPr>
            <a:r>
              <a:rPr lang="et-EE" sz="900" dirty="0">
                <a:latin typeface="Roboto Condensed Light" panose="02000000000000000000" pitchFamily="2" charset="0"/>
                <a:ea typeface="Roboto Condensed Light" panose="02000000000000000000" pitchFamily="2" charset="0"/>
                <a:cs typeface="Arial" panose="020B0604020202020204" pitchFamily="34" charset="0"/>
              </a:rPr>
              <a:t>Ettevõttel või muul juriidilisel isikul on võlakirjade märkimiseks vaja LEI-koodi. Selle taotlemiseks tuleb võtta ühendust LEI-koodi teenusepakkujaga.</a:t>
            </a:r>
          </a:p>
          <a:p>
            <a:pPr marL="108000" indent="-108000" defTabSz="377693" fontAlgn="auto" hangingPunct="1">
              <a:lnSpc>
                <a:spcPts val="1400"/>
              </a:lnSpc>
              <a:spcBef>
                <a:spcPts val="0"/>
              </a:spcBef>
              <a:spcAft>
                <a:spcPts val="0"/>
              </a:spcAft>
              <a:buClr>
                <a:srgbClr val="006EBE"/>
              </a:buClr>
              <a:buSzTx/>
              <a:buFont typeface="Arial" panose="020B0604020202020204" pitchFamily="34" charset="0"/>
              <a:buChar char="•"/>
            </a:pPr>
            <a:r>
              <a:rPr lang="et-EE" sz="900" dirty="0">
                <a:latin typeface="Roboto Condensed Light" panose="02000000000000000000" pitchFamily="2" charset="0"/>
                <a:ea typeface="Roboto Condensed Light" panose="02000000000000000000" pitchFamily="2" charset="0"/>
                <a:cs typeface="Arial" panose="020B0604020202020204" pitchFamily="34" charset="0"/>
              </a:rPr>
              <a:t>Märkimiskorraldusele on oluline lisada maksimaalne arv võlakirju, mida soovid omandada.</a:t>
            </a:r>
          </a:p>
          <a:p>
            <a:pPr marL="108000" indent="-108000" defTabSz="377693" fontAlgn="auto" hangingPunct="1">
              <a:lnSpc>
                <a:spcPts val="1400"/>
              </a:lnSpc>
              <a:spcBef>
                <a:spcPts val="0"/>
              </a:spcBef>
              <a:spcAft>
                <a:spcPts val="0"/>
              </a:spcAft>
              <a:buClr>
                <a:srgbClr val="006EBE"/>
              </a:buClr>
              <a:buSzTx/>
              <a:buFont typeface="Arial" panose="020B0604020202020204" pitchFamily="34" charset="0"/>
              <a:buChar char="•"/>
            </a:pPr>
            <a:r>
              <a:rPr lang="et-EE" sz="900" dirty="0">
                <a:latin typeface="Roboto Condensed Light" panose="02000000000000000000" pitchFamily="2" charset="0"/>
                <a:ea typeface="Roboto Condensed Light" panose="02000000000000000000" pitchFamily="2" charset="0"/>
                <a:cs typeface="Arial" panose="020B0604020202020204" pitchFamily="34" charset="0"/>
              </a:rPr>
              <a:t>Märkimiseks vajalik rahasumma peab olema märkimiskorralduse esitamise hetkel kontol ning see broneeritakse kuni võlakirjade jaotamiseni.</a:t>
            </a:r>
          </a:p>
          <a:p>
            <a:pPr marL="108000" indent="-108000" defTabSz="377693" fontAlgn="auto" hangingPunct="1">
              <a:lnSpc>
                <a:spcPts val="1400"/>
              </a:lnSpc>
              <a:spcBef>
                <a:spcPts val="0"/>
              </a:spcBef>
              <a:spcAft>
                <a:spcPts val="0"/>
              </a:spcAft>
              <a:buClr>
                <a:srgbClr val="006EBE"/>
              </a:buClr>
              <a:buSzTx/>
              <a:buFont typeface="Arial" panose="020B0604020202020204" pitchFamily="34" charset="0"/>
              <a:buChar char="•"/>
            </a:pPr>
            <a:r>
              <a:rPr lang="et-EE" sz="900" dirty="0">
                <a:latin typeface="Roboto Condensed Light" panose="02000000000000000000" pitchFamily="2" charset="0"/>
                <a:ea typeface="Roboto Condensed Light" panose="02000000000000000000" pitchFamily="2" charset="0"/>
                <a:cs typeface="Arial" panose="020B0604020202020204" pitchFamily="34" charset="0"/>
              </a:rPr>
              <a:t>Võlakirjade märkimiskorralduse esitamiseks vali enda kontohaldur, kus omad ka väärtpaberikontot:</a:t>
            </a:r>
            <a:endParaRPr lang="en-GB" sz="900" dirty="0">
              <a:latin typeface="Roboto Condensed Light" panose="02000000000000000000" pitchFamily="2" charset="0"/>
              <a:ea typeface="Roboto Condensed Light" panose="02000000000000000000" pitchFamily="2" charset="0"/>
              <a:cs typeface="Arial" panose="020B0604020202020204" pitchFamily="34" charset="0"/>
            </a:endParaRPr>
          </a:p>
        </p:txBody>
      </p:sp>
      <p:pic>
        <p:nvPicPr>
          <p:cNvPr id="20" name="Picture 4" descr="Pildiotsingu lhv logo tulemus">
            <a:extLst>
              <a:ext uri="{FF2B5EF4-FFF2-40B4-BE49-F238E27FC236}">
                <a16:creationId xmlns:a16="http://schemas.microsoft.com/office/drawing/2014/main" id="{72BE3382-6220-9107-813B-55FD683C06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97306" y="4358560"/>
            <a:ext cx="498064" cy="1618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Pildiotsingu luminor logo tulemus">
            <a:extLst>
              <a:ext uri="{FF2B5EF4-FFF2-40B4-BE49-F238E27FC236}">
                <a16:creationId xmlns:a16="http://schemas.microsoft.com/office/drawing/2014/main" id="{6A9144F9-256F-453A-E657-98D42D3CCC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65196" y="4332082"/>
            <a:ext cx="705273" cy="1576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BC477D2-EF10-021E-0581-8E1F5925731E}"/>
              </a:ext>
            </a:extLst>
          </p:cNvPr>
          <p:cNvSpPr txBox="1"/>
          <p:nvPr/>
        </p:nvSpPr>
        <p:spPr>
          <a:xfrm>
            <a:off x="472853" y="4716413"/>
            <a:ext cx="2290760" cy="338554"/>
          </a:xfrm>
          <a:prstGeom prst="rect">
            <a:avLst/>
          </a:prstGeom>
          <a:noFill/>
        </p:spPr>
        <p:txBody>
          <a:bodyPr wrap="square" lIns="0" rtlCol="0">
            <a:spAutoFit/>
          </a:bodyPr>
          <a:lstStyle/>
          <a:p>
            <a:pPr defTabSz="377693" fontAlgn="auto" hangingPunct="1">
              <a:lnSpc>
                <a:spcPct val="100000"/>
              </a:lnSpc>
              <a:spcBef>
                <a:spcPts val="0"/>
              </a:spcBef>
              <a:spcAft>
                <a:spcPts val="0"/>
              </a:spcAft>
              <a:buClrTx/>
              <a:buSzTx/>
            </a:pPr>
            <a:r>
              <a:rPr lang="et-EE" sz="1600" dirty="0">
                <a:solidFill>
                  <a:srgbClr val="006EBE"/>
                </a:solidFill>
                <a:latin typeface="Roboto Condensed Black" panose="02000000000000000000" pitchFamily="2" charset="0"/>
                <a:ea typeface="Roboto Condensed Black" panose="02000000000000000000" pitchFamily="2" charset="0"/>
                <a:cs typeface="Arial" pitchFamily="34" charset="0"/>
              </a:rPr>
              <a:t>Pakkumise ajakava</a:t>
            </a:r>
          </a:p>
        </p:txBody>
      </p:sp>
      <p:sp>
        <p:nvSpPr>
          <p:cNvPr id="27" name="TextBox 26">
            <a:extLst>
              <a:ext uri="{FF2B5EF4-FFF2-40B4-BE49-F238E27FC236}">
                <a16:creationId xmlns:a16="http://schemas.microsoft.com/office/drawing/2014/main" id="{ED5EFBDF-2731-823C-C8B1-E6C0B546F90B}"/>
              </a:ext>
            </a:extLst>
          </p:cNvPr>
          <p:cNvSpPr txBox="1"/>
          <p:nvPr/>
        </p:nvSpPr>
        <p:spPr>
          <a:xfrm>
            <a:off x="524540" y="5476290"/>
            <a:ext cx="2572217" cy="616458"/>
          </a:xfrm>
          <a:prstGeom prst="rect">
            <a:avLst/>
          </a:prstGeom>
          <a:noFill/>
          <a:ln>
            <a:noFill/>
          </a:ln>
          <a:effectLst/>
        </p:spPr>
        <p:txBody>
          <a:bodyPr wrap="square" lIns="0" tIns="0" rIns="0" bIns="0" rtlCol="0">
            <a:noAutofit/>
          </a:bodyPr>
          <a:lstStyle/>
          <a:p>
            <a:pPr defTabSz="377693" fontAlgn="auto" hangingPunct="1">
              <a:lnSpc>
                <a:spcPct val="100000"/>
              </a:lnSpc>
              <a:spcBef>
                <a:spcPts val="0"/>
              </a:spcBef>
              <a:spcAft>
                <a:spcPts val="496"/>
              </a:spcAft>
              <a:buClrTx/>
              <a:buSzTx/>
            </a:pPr>
            <a:br>
              <a:rPr lang="et-EE" sz="1000" b="1" dirty="0">
                <a:solidFill>
                  <a:prstClr val="black"/>
                </a:solidFill>
                <a:latin typeface="Roboto Condensed Light" panose="02000000000000000000" pitchFamily="2" charset="0"/>
                <a:ea typeface="Roboto Condensed Light" panose="02000000000000000000" pitchFamily="2" charset="0"/>
                <a:cs typeface="Arial" panose="020B0604020202020204" pitchFamily="34" charset="0"/>
              </a:rPr>
            </a:br>
            <a:r>
              <a:rPr lang="et-EE" sz="1000" dirty="0">
                <a:solidFill>
                  <a:srgbClr val="006DB9"/>
                </a:solidFill>
                <a:latin typeface="Roboto Condensed Light" panose="02000000000000000000" pitchFamily="2" charset="0"/>
                <a:ea typeface="Roboto Condensed Light" panose="02000000000000000000" pitchFamily="2" charset="0"/>
                <a:cs typeface="Arial" panose="020B0604020202020204" pitchFamily="34" charset="0"/>
              </a:rPr>
              <a:t>28.08.2024 kl 10:00 – 09.09.2024 kl 16:00 </a:t>
            </a:r>
            <a:br>
              <a:rPr lang="et-EE" sz="1000" dirty="0">
                <a:solidFill>
                  <a:srgbClr val="006DB9"/>
                </a:solidFill>
                <a:latin typeface="Roboto Condensed Light" panose="02000000000000000000" pitchFamily="2" charset="0"/>
                <a:ea typeface="Roboto Condensed Light" panose="02000000000000000000" pitchFamily="2" charset="0"/>
                <a:cs typeface="Arial" panose="020B0604020202020204" pitchFamily="34" charset="0"/>
              </a:rPr>
            </a:br>
            <a:r>
              <a:rPr lang="et-EE" sz="1000" dirty="0">
                <a:latin typeface="Roboto Condensed Light" panose="02000000000000000000" pitchFamily="2" charset="0"/>
                <a:ea typeface="Roboto Condensed Light" panose="02000000000000000000" pitchFamily="2" charset="0"/>
                <a:cs typeface="Arial" panose="020B0604020202020204" pitchFamily="34" charset="0"/>
              </a:rPr>
              <a:t>on investoritel võimalus esitada märkimiskorraldusi võlakirjade avalikus pakkumises osalemiseks.</a:t>
            </a:r>
            <a:endParaRPr lang="en-GB" sz="1000" dirty="0">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28" name="TextBox 27">
            <a:extLst>
              <a:ext uri="{FF2B5EF4-FFF2-40B4-BE49-F238E27FC236}">
                <a16:creationId xmlns:a16="http://schemas.microsoft.com/office/drawing/2014/main" id="{9B06326C-4CA6-467A-A573-790513B5669F}"/>
              </a:ext>
            </a:extLst>
          </p:cNvPr>
          <p:cNvSpPr txBox="1"/>
          <p:nvPr/>
        </p:nvSpPr>
        <p:spPr>
          <a:xfrm>
            <a:off x="3323264" y="5630207"/>
            <a:ext cx="2572217" cy="792000"/>
          </a:xfrm>
          <a:prstGeom prst="rect">
            <a:avLst/>
          </a:prstGeom>
          <a:noFill/>
          <a:ln>
            <a:noFill/>
          </a:ln>
          <a:effectLst/>
        </p:spPr>
        <p:txBody>
          <a:bodyPr wrap="square" lIns="0" tIns="0" rIns="0" bIns="0" rtlCol="0">
            <a:noAutofit/>
          </a:bodyPr>
          <a:lstStyle/>
          <a:p>
            <a:pPr defTabSz="377693" fontAlgn="auto" hangingPunct="1">
              <a:lnSpc>
                <a:spcPct val="100000"/>
              </a:lnSpc>
              <a:spcBef>
                <a:spcPts val="0"/>
              </a:spcBef>
              <a:spcAft>
                <a:spcPts val="496"/>
              </a:spcAft>
              <a:buClrTx/>
              <a:buSzTx/>
            </a:pPr>
            <a:r>
              <a:rPr lang="et-EE" sz="1000" dirty="0">
                <a:solidFill>
                  <a:srgbClr val="006DB9"/>
                </a:solidFill>
                <a:latin typeface="Roboto Condensed Light" panose="02000000000000000000" pitchFamily="2" charset="0"/>
                <a:ea typeface="Roboto Condensed Light" panose="02000000000000000000" pitchFamily="2" charset="0"/>
                <a:cs typeface="Arial" panose="020B0604020202020204" pitchFamily="34" charset="0"/>
              </a:rPr>
              <a:t>11. septembril </a:t>
            </a:r>
            <a:r>
              <a:rPr lang="et-EE" sz="1000" dirty="0">
                <a:latin typeface="Roboto Condensed Light" panose="02000000000000000000" pitchFamily="2" charset="0"/>
                <a:ea typeface="Roboto Condensed Light" panose="02000000000000000000" pitchFamily="2" charset="0"/>
                <a:cs typeface="Arial" panose="020B0604020202020204" pitchFamily="34" charset="0"/>
              </a:rPr>
              <a:t>või sellele lähedasel kuupäeval selguvad võlakirjade avaliku pakkumise tulemused ja jaotus. </a:t>
            </a:r>
            <a:r>
              <a:rPr lang="et-EE" sz="1000" dirty="0">
                <a:solidFill>
                  <a:srgbClr val="006DB9"/>
                </a:solidFill>
                <a:latin typeface="Roboto Condensed Light" panose="02000000000000000000" pitchFamily="2" charset="0"/>
                <a:ea typeface="Roboto Condensed Light" panose="02000000000000000000" pitchFamily="2" charset="0"/>
                <a:cs typeface="Arial" panose="020B0604020202020204" pitchFamily="34" charset="0"/>
              </a:rPr>
              <a:t> </a:t>
            </a:r>
            <a:endParaRPr lang="en-GB" sz="1000" dirty="0">
              <a:solidFill>
                <a:srgbClr val="006DB9"/>
              </a:solidFill>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29" name="TextBox 28">
            <a:extLst>
              <a:ext uri="{FF2B5EF4-FFF2-40B4-BE49-F238E27FC236}">
                <a16:creationId xmlns:a16="http://schemas.microsoft.com/office/drawing/2014/main" id="{D10FC15C-767E-4CFA-CF4D-180C65F88B6C}"/>
              </a:ext>
            </a:extLst>
          </p:cNvPr>
          <p:cNvSpPr txBox="1"/>
          <p:nvPr/>
        </p:nvSpPr>
        <p:spPr>
          <a:xfrm>
            <a:off x="6073667" y="5618256"/>
            <a:ext cx="2381509" cy="792000"/>
          </a:xfrm>
          <a:prstGeom prst="rect">
            <a:avLst/>
          </a:prstGeom>
          <a:noFill/>
          <a:ln>
            <a:noFill/>
          </a:ln>
          <a:effectLst/>
        </p:spPr>
        <p:txBody>
          <a:bodyPr wrap="square" lIns="0" tIns="0" rIns="0" bIns="0" rtlCol="0">
            <a:noAutofit/>
          </a:bodyPr>
          <a:lstStyle/>
          <a:p>
            <a:pPr defTabSz="377693" fontAlgn="auto" hangingPunct="1">
              <a:lnSpc>
                <a:spcPct val="100000"/>
              </a:lnSpc>
              <a:spcBef>
                <a:spcPts val="0"/>
              </a:spcBef>
              <a:spcAft>
                <a:spcPts val="496"/>
              </a:spcAft>
              <a:buClrTx/>
              <a:buSzTx/>
            </a:pPr>
            <a:r>
              <a:rPr lang="et-EE" sz="1000" dirty="0">
                <a:solidFill>
                  <a:srgbClr val="006DB9"/>
                </a:solidFill>
                <a:latin typeface="Roboto Condensed Light" panose="02000000000000000000" pitchFamily="2" charset="0"/>
                <a:ea typeface="Roboto Condensed Light" panose="02000000000000000000" pitchFamily="2" charset="0"/>
                <a:cs typeface="Arial" panose="020B0604020202020204" pitchFamily="34" charset="0"/>
              </a:rPr>
              <a:t>17. septembril </a:t>
            </a:r>
            <a:r>
              <a:rPr lang="et-EE" sz="1000" dirty="0">
                <a:latin typeface="Roboto Condensed Light" panose="02000000000000000000" pitchFamily="2" charset="0"/>
                <a:ea typeface="Roboto Condensed Light" panose="02000000000000000000" pitchFamily="2" charset="0"/>
                <a:cs typeface="Arial" panose="020B0604020202020204" pitchFamily="34" charset="0"/>
              </a:rPr>
              <a:t>või sellele lähedasel kuupäeval algab Eesti riigi võlakirjade kauplemine </a:t>
            </a:r>
            <a:r>
              <a:rPr lang="et-EE" sz="1000" dirty="0" err="1">
                <a:latin typeface="Roboto Condensed Light" panose="02000000000000000000" pitchFamily="2" charset="0"/>
                <a:ea typeface="Roboto Condensed Light" panose="02000000000000000000" pitchFamily="2" charset="0"/>
                <a:cs typeface="Arial" panose="020B0604020202020204" pitchFamily="34" charset="0"/>
              </a:rPr>
              <a:t>Nasdaq</a:t>
            </a:r>
            <a:r>
              <a:rPr lang="et-EE" sz="1000" dirty="0">
                <a:latin typeface="Roboto Condensed Light" panose="02000000000000000000" pitchFamily="2" charset="0"/>
                <a:ea typeface="Roboto Condensed Light" panose="02000000000000000000" pitchFamily="2" charset="0"/>
                <a:cs typeface="Arial" panose="020B0604020202020204" pitchFamily="34" charset="0"/>
              </a:rPr>
              <a:t> Tallinna börsi võlakirjade põhinimekirjas.</a:t>
            </a:r>
            <a:endParaRPr lang="en-GB" sz="1000" dirty="0">
              <a:latin typeface="Roboto Condensed Light" panose="02000000000000000000" pitchFamily="2" charset="0"/>
              <a:ea typeface="Roboto Condensed Light" panose="02000000000000000000" pitchFamily="2" charset="0"/>
              <a:cs typeface="Arial" panose="020B0604020202020204" pitchFamily="34" charset="0"/>
            </a:endParaRPr>
          </a:p>
        </p:txBody>
      </p:sp>
      <p:sp>
        <p:nvSpPr>
          <p:cNvPr id="32" name="TextBox 31">
            <a:extLst>
              <a:ext uri="{FF2B5EF4-FFF2-40B4-BE49-F238E27FC236}">
                <a16:creationId xmlns:a16="http://schemas.microsoft.com/office/drawing/2014/main" id="{46497DA2-6AB8-E0BE-C937-0750DAD59033}"/>
              </a:ext>
            </a:extLst>
          </p:cNvPr>
          <p:cNvSpPr txBox="1"/>
          <p:nvPr/>
        </p:nvSpPr>
        <p:spPr>
          <a:xfrm>
            <a:off x="3852359" y="1847087"/>
            <a:ext cx="1547679" cy="842465"/>
          </a:xfrm>
          <a:prstGeom prst="rect">
            <a:avLst/>
          </a:prstGeom>
          <a:noFill/>
        </p:spPr>
        <p:txBody>
          <a:bodyPr wrap="square" lIns="0" tIns="0" rIns="0" bIns="0" rtlCol="0">
            <a:noAutofit/>
          </a:bodyPr>
          <a:lstStyle/>
          <a:p>
            <a:pPr defTabSz="377693" fontAlgn="auto" hangingPunct="1">
              <a:lnSpc>
                <a:spcPct val="100000"/>
              </a:lnSpc>
              <a:spcBef>
                <a:spcPts val="0"/>
              </a:spcBef>
              <a:spcAft>
                <a:spcPts val="496"/>
              </a:spcAft>
              <a:buClrTx/>
              <a:buSzTx/>
            </a:pPr>
            <a:r>
              <a:rPr lang="et-EE" sz="900" b="1" dirty="0">
                <a:solidFill>
                  <a:srgbClr val="006EBE"/>
                </a:solidFill>
                <a:latin typeface="+mj-lt"/>
                <a:ea typeface="+mn-ea"/>
                <a:cs typeface="Arial" panose="020B0604020202020204" pitchFamily="34" charset="0"/>
              </a:rPr>
              <a:t>Võlakirjade jaotamine</a:t>
            </a:r>
          </a:p>
          <a:p>
            <a:pPr defTabSz="377693" fontAlgn="auto" hangingPunct="1">
              <a:lnSpc>
                <a:spcPct val="100000"/>
              </a:lnSpc>
              <a:spcBef>
                <a:spcPts val="0"/>
              </a:spcBef>
              <a:spcAft>
                <a:spcPts val="496"/>
              </a:spcAft>
              <a:buClrTx/>
              <a:buSzTx/>
            </a:pPr>
            <a:r>
              <a:rPr lang="et-EE" sz="800" dirty="0">
                <a:latin typeface="+mj-lt"/>
                <a:ea typeface="+mn-ea"/>
                <a:cs typeface="Arial" panose="020B0604020202020204" pitchFamily="34" charset="0"/>
              </a:rPr>
              <a:t>Eesti riik eelistab võlakirjade jaotamisel </a:t>
            </a:r>
            <a:r>
              <a:rPr lang="et-EE" sz="800" dirty="0" err="1">
                <a:solidFill>
                  <a:srgbClr val="006EB9"/>
                </a:solidFill>
                <a:latin typeface="+mj-lt"/>
                <a:ea typeface="+mn-ea"/>
                <a:cs typeface="Arial" panose="020B0604020202020204" pitchFamily="34" charset="0"/>
              </a:rPr>
              <a:t>jaeinvestoreid</a:t>
            </a:r>
            <a:r>
              <a:rPr lang="et-EE" sz="800" dirty="0">
                <a:solidFill>
                  <a:srgbClr val="006EB9"/>
                </a:solidFill>
                <a:latin typeface="+mj-lt"/>
                <a:ea typeface="+mn-ea"/>
                <a:cs typeface="Arial" panose="020B0604020202020204" pitchFamily="34" charset="0"/>
              </a:rPr>
              <a:t>. </a:t>
            </a:r>
            <a:endParaRPr lang="et-EE" sz="800" dirty="0">
              <a:latin typeface="+mj-lt"/>
              <a:ea typeface="+mn-ea"/>
              <a:cs typeface="Arial" panose="020B0604020202020204" pitchFamily="34" charset="0"/>
            </a:endParaRPr>
          </a:p>
        </p:txBody>
      </p:sp>
      <p:pic>
        <p:nvPicPr>
          <p:cNvPr id="35" name="Graphic 34" descr="Handshake">
            <a:extLst>
              <a:ext uri="{FF2B5EF4-FFF2-40B4-BE49-F238E27FC236}">
                <a16:creationId xmlns:a16="http://schemas.microsoft.com/office/drawing/2014/main" id="{0085DE4C-460A-22DB-1D5E-ECC64C1C92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93475" y="1177775"/>
            <a:ext cx="725249" cy="725251"/>
          </a:xfrm>
          <a:prstGeom prst="rect">
            <a:avLst/>
          </a:prstGeom>
        </p:spPr>
      </p:pic>
      <p:sp>
        <p:nvSpPr>
          <p:cNvPr id="40" name="TextBox 39">
            <a:extLst>
              <a:ext uri="{FF2B5EF4-FFF2-40B4-BE49-F238E27FC236}">
                <a16:creationId xmlns:a16="http://schemas.microsoft.com/office/drawing/2014/main" id="{BE5B3F5E-92D3-278D-7FE4-B64B500F9A19}"/>
              </a:ext>
            </a:extLst>
          </p:cNvPr>
          <p:cNvSpPr txBox="1"/>
          <p:nvPr/>
        </p:nvSpPr>
        <p:spPr>
          <a:xfrm>
            <a:off x="5504005" y="1840354"/>
            <a:ext cx="1505788" cy="838226"/>
          </a:xfrm>
          <a:prstGeom prst="rect">
            <a:avLst/>
          </a:prstGeom>
          <a:noFill/>
        </p:spPr>
        <p:txBody>
          <a:bodyPr wrap="square" lIns="0" tIns="0" rIns="0" bIns="0" rtlCol="0">
            <a:noAutofit/>
          </a:bodyPr>
          <a:lstStyle/>
          <a:p>
            <a:pPr defTabSz="377693" fontAlgn="auto" hangingPunct="1">
              <a:lnSpc>
                <a:spcPct val="100000"/>
              </a:lnSpc>
              <a:spcBef>
                <a:spcPts val="0"/>
              </a:spcBef>
              <a:spcAft>
                <a:spcPts val="496"/>
              </a:spcAft>
              <a:buClrTx/>
              <a:buSzTx/>
            </a:pPr>
            <a:r>
              <a:rPr lang="et-EE" sz="900" b="1" dirty="0">
                <a:solidFill>
                  <a:srgbClr val="006EBE"/>
                </a:solidFill>
                <a:latin typeface="+mj-lt"/>
                <a:ea typeface="+mn-ea"/>
                <a:cs typeface="Arial" panose="020B0604020202020204" pitchFamily="34" charset="0"/>
              </a:rPr>
              <a:t>Fikseeritud intress</a:t>
            </a:r>
          </a:p>
          <a:p>
            <a:pPr defTabSz="377693" fontAlgn="auto" hangingPunct="1">
              <a:lnSpc>
                <a:spcPct val="100000"/>
              </a:lnSpc>
              <a:spcBef>
                <a:spcPts val="0"/>
              </a:spcBef>
              <a:spcAft>
                <a:spcPts val="496"/>
              </a:spcAft>
              <a:buClrTx/>
              <a:buSzTx/>
            </a:pPr>
            <a:r>
              <a:rPr lang="et-EE" sz="800" dirty="0">
                <a:solidFill>
                  <a:prstClr val="black"/>
                </a:solidFill>
                <a:latin typeface="+mj-lt"/>
                <a:ea typeface="+mn-ea"/>
                <a:cs typeface="Arial" panose="020B0604020202020204" pitchFamily="34" charset="0"/>
              </a:rPr>
              <a:t>Võlakirjadelt makstakse fikseeritud intressi</a:t>
            </a:r>
            <a:r>
              <a:rPr lang="et-EE" sz="800" dirty="0">
                <a:solidFill>
                  <a:srgbClr val="0084D1"/>
                </a:solidFill>
                <a:latin typeface="+mj-lt"/>
                <a:ea typeface="+mn-ea"/>
                <a:cs typeface="Arial" panose="020B0604020202020204" pitchFamily="34" charset="0"/>
              </a:rPr>
              <a:t> </a:t>
            </a:r>
            <a:r>
              <a:rPr lang="et-EE" sz="800" dirty="0">
                <a:solidFill>
                  <a:srgbClr val="006EB9"/>
                </a:solidFill>
                <a:latin typeface="+mj-lt"/>
                <a:ea typeface="+mn-ea"/>
                <a:cs typeface="Arial" panose="020B0604020202020204" pitchFamily="34" charset="0"/>
                <a:sym typeface="Symbol" panose="05050102010706020507" pitchFamily="18" charset="2"/>
              </a:rPr>
              <a:t>3,3</a:t>
            </a:r>
            <a:r>
              <a:rPr lang="et-EE" sz="800" dirty="0">
                <a:solidFill>
                  <a:srgbClr val="006EB9"/>
                </a:solidFill>
                <a:latin typeface="+mj-lt"/>
                <a:ea typeface="+mn-ea"/>
                <a:cs typeface="Arial" panose="020B0604020202020204" pitchFamily="34" charset="0"/>
              </a:rPr>
              <a:t>% aastas</a:t>
            </a:r>
            <a:r>
              <a:rPr lang="et-EE" sz="800" dirty="0">
                <a:solidFill>
                  <a:srgbClr val="006DB9"/>
                </a:solidFill>
                <a:latin typeface="+mj-lt"/>
                <a:ea typeface="+mn-ea"/>
                <a:cs typeface="Arial" panose="020B0604020202020204" pitchFamily="34" charset="0"/>
              </a:rPr>
              <a:t>. </a:t>
            </a:r>
            <a:r>
              <a:rPr lang="et-EE" sz="800" dirty="0">
                <a:latin typeface="+mj-lt"/>
                <a:ea typeface="+mn-ea"/>
                <a:cs typeface="Arial" panose="020B0604020202020204" pitchFamily="34" charset="0"/>
              </a:rPr>
              <a:t>Väljamakse tehakse üks kord aastas </a:t>
            </a:r>
            <a:br>
              <a:rPr lang="et-EE" sz="800" dirty="0">
                <a:latin typeface="+mj-lt"/>
                <a:ea typeface="+mn-ea"/>
                <a:cs typeface="Arial" panose="020B0604020202020204" pitchFamily="34" charset="0"/>
              </a:rPr>
            </a:br>
            <a:r>
              <a:rPr lang="et-EE" sz="800" dirty="0">
                <a:solidFill>
                  <a:srgbClr val="006EB9"/>
                </a:solidFill>
                <a:latin typeface="+mj-lt"/>
                <a:ea typeface="+mn-ea"/>
                <a:cs typeface="Arial" panose="020B0604020202020204" pitchFamily="34" charset="0"/>
              </a:rPr>
              <a:t>16. septembril.</a:t>
            </a:r>
            <a:endParaRPr lang="en-GB" sz="800" dirty="0">
              <a:solidFill>
                <a:srgbClr val="006EB9"/>
              </a:solidFill>
              <a:latin typeface="+mj-lt"/>
              <a:ea typeface="+mn-ea"/>
              <a:cs typeface="Arial" panose="020B0604020202020204" pitchFamily="34" charset="0"/>
            </a:endParaRPr>
          </a:p>
        </p:txBody>
      </p:sp>
      <p:sp>
        <p:nvSpPr>
          <p:cNvPr id="44" name="TextBox 43">
            <a:extLst>
              <a:ext uri="{FF2B5EF4-FFF2-40B4-BE49-F238E27FC236}">
                <a16:creationId xmlns:a16="http://schemas.microsoft.com/office/drawing/2014/main" id="{2DA75828-042A-8CE7-1496-FE2DFB644526}"/>
              </a:ext>
            </a:extLst>
          </p:cNvPr>
          <p:cNvSpPr txBox="1"/>
          <p:nvPr/>
        </p:nvSpPr>
        <p:spPr>
          <a:xfrm>
            <a:off x="2112921" y="1844751"/>
            <a:ext cx="1351986" cy="571951"/>
          </a:xfrm>
          <a:prstGeom prst="rect">
            <a:avLst/>
          </a:prstGeom>
          <a:noFill/>
        </p:spPr>
        <p:txBody>
          <a:bodyPr wrap="square" lIns="0" tIns="0" rIns="0" bIns="0" rtlCol="0">
            <a:spAutoFit/>
          </a:bodyPr>
          <a:lstStyle/>
          <a:p>
            <a:pPr defTabSz="377693" fontAlgn="auto" hangingPunct="1">
              <a:lnSpc>
                <a:spcPct val="100000"/>
              </a:lnSpc>
              <a:spcBef>
                <a:spcPts val="0"/>
              </a:spcBef>
              <a:spcAft>
                <a:spcPts val="496"/>
              </a:spcAft>
              <a:buClrTx/>
              <a:buSzTx/>
            </a:pPr>
            <a:r>
              <a:rPr lang="et-EE" sz="900" b="1" dirty="0">
                <a:solidFill>
                  <a:srgbClr val="006EBE"/>
                </a:solidFill>
                <a:latin typeface="+mj-lt"/>
                <a:ea typeface="+mn-ea"/>
                <a:cs typeface="Arial" panose="020B0604020202020204" pitchFamily="34" charset="0"/>
              </a:rPr>
              <a:t>Avaliku pakkumise maht</a:t>
            </a:r>
          </a:p>
          <a:p>
            <a:pPr defTabSz="377693" fontAlgn="auto" hangingPunct="1">
              <a:lnSpc>
                <a:spcPct val="100000"/>
              </a:lnSpc>
              <a:spcBef>
                <a:spcPts val="0"/>
              </a:spcBef>
              <a:spcAft>
                <a:spcPts val="0"/>
              </a:spcAft>
              <a:buClrTx/>
              <a:buSzTx/>
            </a:pPr>
            <a:r>
              <a:rPr lang="et-EE" sz="800" dirty="0">
                <a:latin typeface="+mj-lt"/>
                <a:ea typeface="+mn-ea"/>
                <a:cs typeface="Arial" panose="020B0604020202020204" pitchFamily="34" charset="0"/>
              </a:rPr>
              <a:t>Eesti riik pakub kuni </a:t>
            </a:r>
            <a:r>
              <a:rPr lang="et-EE" sz="800" dirty="0">
                <a:solidFill>
                  <a:srgbClr val="006EB9"/>
                </a:solidFill>
                <a:latin typeface="+mj-lt"/>
                <a:ea typeface="+mn-ea"/>
                <a:cs typeface="Arial" panose="020B0604020202020204" pitchFamily="34" charset="0"/>
              </a:rPr>
              <a:t>kaks miljonit võlakirja </a:t>
            </a:r>
            <a:r>
              <a:rPr lang="et-EE" sz="800" dirty="0">
                <a:latin typeface="+mj-lt"/>
                <a:ea typeface="+mn-ea"/>
                <a:cs typeface="Arial" panose="020B0604020202020204" pitchFamily="34" charset="0"/>
              </a:rPr>
              <a:t>kogunimiväärtuses kuni 200 miljonit eurot</a:t>
            </a:r>
            <a:r>
              <a:rPr lang="et-EE" sz="800" dirty="0">
                <a:latin typeface="+mj-lt"/>
                <a:ea typeface="+mn-ea"/>
              </a:rPr>
              <a:t>.</a:t>
            </a:r>
            <a:endParaRPr lang="en-GB" sz="800" dirty="0">
              <a:latin typeface="+mj-lt"/>
              <a:ea typeface="+mn-ea"/>
            </a:endParaRPr>
          </a:p>
        </p:txBody>
      </p:sp>
      <p:pic>
        <p:nvPicPr>
          <p:cNvPr id="47" name="Graphic 46" descr="Money">
            <a:extLst>
              <a:ext uri="{FF2B5EF4-FFF2-40B4-BE49-F238E27FC236}">
                <a16:creationId xmlns:a16="http://schemas.microsoft.com/office/drawing/2014/main" id="{2138749C-55F3-9FAF-F5D6-0FDB5FEBFF9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75005" y="1260475"/>
            <a:ext cx="559246" cy="559246"/>
          </a:xfrm>
          <a:prstGeom prst="rect">
            <a:avLst/>
          </a:prstGeom>
        </p:spPr>
      </p:pic>
      <p:sp>
        <p:nvSpPr>
          <p:cNvPr id="5" name="TextBox 4">
            <a:extLst>
              <a:ext uri="{FF2B5EF4-FFF2-40B4-BE49-F238E27FC236}">
                <a16:creationId xmlns:a16="http://schemas.microsoft.com/office/drawing/2014/main" id="{586B1208-5256-B51D-24A7-E2CA76E41B4E}"/>
              </a:ext>
            </a:extLst>
          </p:cNvPr>
          <p:cNvSpPr txBox="1"/>
          <p:nvPr/>
        </p:nvSpPr>
        <p:spPr>
          <a:xfrm>
            <a:off x="7127737" y="1848279"/>
            <a:ext cx="1476513" cy="793560"/>
          </a:xfrm>
          <a:prstGeom prst="rect">
            <a:avLst/>
          </a:prstGeom>
          <a:noFill/>
        </p:spPr>
        <p:txBody>
          <a:bodyPr wrap="square" lIns="0" tIns="0" rIns="0" bIns="0" rtlCol="0">
            <a:noAutofit/>
          </a:bodyPr>
          <a:lstStyle/>
          <a:p>
            <a:pPr defTabSz="377693" fontAlgn="auto" hangingPunct="1">
              <a:lnSpc>
                <a:spcPct val="100000"/>
              </a:lnSpc>
              <a:spcBef>
                <a:spcPts val="0"/>
              </a:spcBef>
              <a:spcAft>
                <a:spcPts val="496"/>
              </a:spcAft>
              <a:buClrTx/>
              <a:buSzTx/>
            </a:pPr>
            <a:r>
              <a:rPr lang="et-EE" sz="900" b="1" dirty="0">
                <a:solidFill>
                  <a:srgbClr val="006EBE"/>
                </a:solidFill>
                <a:latin typeface="+mj-lt"/>
                <a:ea typeface="+mn-ea"/>
                <a:cs typeface="Arial" panose="020B0604020202020204" pitchFamily="34" charset="0"/>
              </a:rPr>
              <a:t>Võlakirja lõpptähtpäev</a:t>
            </a:r>
          </a:p>
          <a:p>
            <a:pPr defTabSz="377693" fontAlgn="auto" hangingPunct="1">
              <a:lnSpc>
                <a:spcPct val="100000"/>
              </a:lnSpc>
              <a:spcBef>
                <a:spcPts val="0"/>
              </a:spcBef>
              <a:spcAft>
                <a:spcPts val="496"/>
              </a:spcAft>
              <a:buClrTx/>
              <a:buSzTx/>
            </a:pPr>
            <a:r>
              <a:rPr lang="et-EE" sz="800" dirty="0">
                <a:solidFill>
                  <a:prstClr val="black"/>
                </a:solidFill>
                <a:latin typeface="+mj-lt"/>
                <a:ea typeface="+mn-ea"/>
                <a:cs typeface="Arial" panose="020B0604020202020204" pitchFamily="34" charset="0"/>
              </a:rPr>
              <a:t>Võlakirja </a:t>
            </a:r>
            <a:r>
              <a:rPr lang="et-EE" sz="800" dirty="0">
                <a:solidFill>
                  <a:srgbClr val="006EB9"/>
                </a:solidFill>
                <a:latin typeface="+mj-lt"/>
                <a:ea typeface="+mn-ea"/>
                <a:cs typeface="Arial" panose="020B0604020202020204" pitchFamily="34" charset="0"/>
              </a:rPr>
              <a:t>lõpptähtpäeval </a:t>
            </a:r>
            <a:br>
              <a:rPr lang="et-EE" sz="800" dirty="0">
                <a:solidFill>
                  <a:srgbClr val="006EB9"/>
                </a:solidFill>
                <a:latin typeface="+mj-lt"/>
                <a:ea typeface="+mn-ea"/>
                <a:cs typeface="Arial" panose="020B0604020202020204" pitchFamily="34" charset="0"/>
              </a:rPr>
            </a:br>
            <a:r>
              <a:rPr lang="et-EE" sz="800" dirty="0">
                <a:solidFill>
                  <a:srgbClr val="006EB9"/>
                </a:solidFill>
                <a:latin typeface="+mj-lt"/>
                <a:ea typeface="+mn-ea"/>
                <a:cs typeface="Arial" panose="020B0604020202020204" pitchFamily="34" charset="0"/>
              </a:rPr>
              <a:t>16. septembril 2026 </a:t>
            </a:r>
            <a:r>
              <a:rPr lang="et-EE" sz="800" dirty="0">
                <a:solidFill>
                  <a:prstClr val="black"/>
                </a:solidFill>
                <a:latin typeface="+mj-lt"/>
                <a:ea typeface="+mn-ea"/>
                <a:cs typeface="Arial" panose="020B0604020202020204" pitchFamily="34" charset="0"/>
              </a:rPr>
              <a:t>maksab Eesti riik võlakirja omanikule tagasi algse võlakirja nimiväärtusele vastava summa.</a:t>
            </a:r>
            <a:endParaRPr lang="en-GB" sz="800" dirty="0">
              <a:solidFill>
                <a:srgbClr val="006DB9"/>
              </a:solidFill>
              <a:latin typeface="+mj-lt"/>
              <a:ea typeface="+mn-ea"/>
              <a:cs typeface="Arial" panose="020B0604020202020204" pitchFamily="34" charset="0"/>
            </a:endParaRPr>
          </a:p>
        </p:txBody>
      </p:sp>
      <p:pic>
        <p:nvPicPr>
          <p:cNvPr id="25" name="Graphic 24" descr="Monthly calendar with solid fill">
            <a:extLst>
              <a:ext uri="{FF2B5EF4-FFF2-40B4-BE49-F238E27FC236}">
                <a16:creationId xmlns:a16="http://schemas.microsoft.com/office/drawing/2014/main" id="{06673BE4-3E74-CEBF-4F83-CD65A4E9F92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377861" y="1228033"/>
            <a:ext cx="558214" cy="558214"/>
          </a:xfrm>
          <a:prstGeom prst="rect">
            <a:avLst/>
          </a:prstGeom>
        </p:spPr>
      </p:pic>
      <p:sp>
        <p:nvSpPr>
          <p:cNvPr id="43" name="TextBox 42">
            <a:extLst>
              <a:ext uri="{FF2B5EF4-FFF2-40B4-BE49-F238E27FC236}">
                <a16:creationId xmlns:a16="http://schemas.microsoft.com/office/drawing/2014/main" id="{9C3B57CD-0DE3-80FE-4934-F5DD0C4A204F}"/>
              </a:ext>
            </a:extLst>
          </p:cNvPr>
          <p:cNvSpPr txBox="1"/>
          <p:nvPr/>
        </p:nvSpPr>
        <p:spPr>
          <a:xfrm>
            <a:off x="1059904" y="5081331"/>
            <a:ext cx="1217978" cy="283154"/>
          </a:xfrm>
          <a:prstGeom prst="rect">
            <a:avLst/>
          </a:prstGeom>
          <a:noFill/>
        </p:spPr>
        <p:txBody>
          <a:bodyPr wrap="square">
            <a:spAutoFit/>
          </a:bodyPr>
          <a:lstStyle/>
          <a:p>
            <a:r>
              <a:rPr lang="et-EE" sz="1200">
                <a:solidFill>
                  <a:srgbClr val="006EBE"/>
                </a:solidFill>
                <a:latin typeface="Roboto Condensed Medium" panose="02000000000000000000" pitchFamily="2" charset="0"/>
                <a:ea typeface="Roboto Condensed Medium" panose="02000000000000000000" pitchFamily="2" charset="0"/>
              </a:rPr>
              <a:t>Märkimisperiood</a:t>
            </a:r>
          </a:p>
        </p:txBody>
      </p:sp>
      <p:sp>
        <p:nvSpPr>
          <p:cNvPr id="53" name="TextBox 52">
            <a:extLst>
              <a:ext uri="{FF2B5EF4-FFF2-40B4-BE49-F238E27FC236}">
                <a16:creationId xmlns:a16="http://schemas.microsoft.com/office/drawing/2014/main" id="{9E798053-0FE8-B7FF-DECD-5ECF7DA6ABC1}"/>
              </a:ext>
            </a:extLst>
          </p:cNvPr>
          <p:cNvSpPr txBox="1"/>
          <p:nvPr/>
        </p:nvSpPr>
        <p:spPr>
          <a:xfrm>
            <a:off x="4062789" y="5055189"/>
            <a:ext cx="907941" cy="283154"/>
          </a:xfrm>
          <a:prstGeom prst="rect">
            <a:avLst/>
          </a:prstGeom>
          <a:noFill/>
        </p:spPr>
        <p:txBody>
          <a:bodyPr wrap="square">
            <a:spAutoFit/>
          </a:bodyPr>
          <a:lstStyle/>
          <a:p>
            <a:r>
              <a:rPr lang="et-EE" sz="1200">
                <a:solidFill>
                  <a:srgbClr val="006EBE"/>
                </a:solidFill>
                <a:latin typeface="Roboto Condensed Medium" panose="02000000000000000000" pitchFamily="2" charset="0"/>
                <a:ea typeface="Roboto Condensed Medium" panose="02000000000000000000" pitchFamily="2" charset="0"/>
              </a:rPr>
              <a:t>Jaotamine</a:t>
            </a:r>
          </a:p>
        </p:txBody>
      </p:sp>
      <p:sp>
        <p:nvSpPr>
          <p:cNvPr id="56" name="TextBox 55">
            <a:extLst>
              <a:ext uri="{FF2B5EF4-FFF2-40B4-BE49-F238E27FC236}">
                <a16:creationId xmlns:a16="http://schemas.microsoft.com/office/drawing/2014/main" id="{1D755085-3467-2FBC-3A7B-27AD144491A7}"/>
              </a:ext>
            </a:extLst>
          </p:cNvPr>
          <p:cNvSpPr txBox="1"/>
          <p:nvPr/>
        </p:nvSpPr>
        <p:spPr>
          <a:xfrm>
            <a:off x="6283450" y="5055189"/>
            <a:ext cx="1656184" cy="283154"/>
          </a:xfrm>
          <a:prstGeom prst="rect">
            <a:avLst/>
          </a:prstGeom>
          <a:noFill/>
        </p:spPr>
        <p:txBody>
          <a:bodyPr wrap="square">
            <a:spAutoFit/>
          </a:bodyPr>
          <a:lstStyle/>
          <a:p>
            <a:r>
              <a:rPr lang="et-EE" sz="1200" dirty="0">
                <a:solidFill>
                  <a:srgbClr val="006EBE"/>
                </a:solidFill>
                <a:latin typeface="Roboto Condensed Medium" panose="02000000000000000000" pitchFamily="2" charset="0"/>
                <a:ea typeface="Roboto Condensed Medium" panose="02000000000000000000" pitchFamily="2" charset="0"/>
              </a:rPr>
              <a:t>Esimene kauplemispäev</a:t>
            </a:r>
            <a:endParaRPr lang="en-GB" sz="1200" dirty="0">
              <a:solidFill>
                <a:srgbClr val="006EBE"/>
              </a:solidFill>
              <a:latin typeface="Roboto Condensed Medium" panose="02000000000000000000" pitchFamily="2" charset="0"/>
              <a:ea typeface="Roboto Condensed Medium" panose="02000000000000000000" pitchFamily="2" charset="0"/>
            </a:endParaRPr>
          </a:p>
        </p:txBody>
      </p:sp>
      <p:grpSp>
        <p:nvGrpSpPr>
          <p:cNvPr id="33" name="Group 32">
            <a:extLst>
              <a:ext uri="{FF2B5EF4-FFF2-40B4-BE49-F238E27FC236}">
                <a16:creationId xmlns:a16="http://schemas.microsoft.com/office/drawing/2014/main" id="{6545284D-012B-41CD-1687-594DF0DB3876}"/>
              </a:ext>
            </a:extLst>
          </p:cNvPr>
          <p:cNvGrpSpPr/>
          <p:nvPr/>
        </p:nvGrpSpPr>
        <p:grpSpPr>
          <a:xfrm>
            <a:off x="1560881" y="5359461"/>
            <a:ext cx="5664936" cy="216024"/>
            <a:chOff x="1560881" y="5359461"/>
            <a:chExt cx="5664936" cy="216024"/>
          </a:xfrm>
        </p:grpSpPr>
        <p:sp>
          <p:nvSpPr>
            <p:cNvPr id="37" name="Oval 36">
              <a:extLst>
                <a:ext uri="{FF2B5EF4-FFF2-40B4-BE49-F238E27FC236}">
                  <a16:creationId xmlns:a16="http://schemas.microsoft.com/office/drawing/2014/main" id="{7DFDC4E5-C1EE-9551-B8ED-2426429873C0}"/>
                </a:ext>
              </a:extLst>
            </p:cNvPr>
            <p:cNvSpPr/>
            <p:nvPr/>
          </p:nvSpPr>
          <p:spPr bwMode="auto">
            <a:xfrm>
              <a:off x="1560881" y="5359461"/>
              <a:ext cx="216024" cy="216024"/>
            </a:xfrm>
            <a:prstGeom prst="ellipse">
              <a:avLst/>
            </a:prstGeom>
            <a:solidFill>
              <a:srgbClr val="91D4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57" name="Oval 56">
              <a:extLst>
                <a:ext uri="{FF2B5EF4-FFF2-40B4-BE49-F238E27FC236}">
                  <a16:creationId xmlns:a16="http://schemas.microsoft.com/office/drawing/2014/main" id="{DD780E5F-80BB-E033-D756-434C942155D4}"/>
                </a:ext>
              </a:extLst>
            </p:cNvPr>
            <p:cNvSpPr/>
            <p:nvPr/>
          </p:nvSpPr>
          <p:spPr bwMode="auto">
            <a:xfrm>
              <a:off x="4393349" y="5359461"/>
              <a:ext cx="216024" cy="216024"/>
            </a:xfrm>
            <a:prstGeom prst="ellipse">
              <a:avLst/>
            </a:prstGeom>
            <a:solidFill>
              <a:srgbClr val="91D4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58" name="Oval 57">
              <a:extLst>
                <a:ext uri="{FF2B5EF4-FFF2-40B4-BE49-F238E27FC236}">
                  <a16:creationId xmlns:a16="http://schemas.microsoft.com/office/drawing/2014/main" id="{A5933917-9B8E-6936-34DE-E466EE788806}"/>
                </a:ext>
              </a:extLst>
            </p:cNvPr>
            <p:cNvSpPr/>
            <p:nvPr/>
          </p:nvSpPr>
          <p:spPr bwMode="auto">
            <a:xfrm>
              <a:off x="7009793" y="5359461"/>
              <a:ext cx="216024" cy="216024"/>
            </a:xfrm>
            <a:prstGeom prst="ellipse">
              <a:avLst/>
            </a:prstGeom>
            <a:solidFill>
              <a:srgbClr val="91D4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grpSp>
      <p:pic>
        <p:nvPicPr>
          <p:cNvPr id="6" name="Picture 5" descr="A close up of a logo&#10;&#10;Description automatically generated">
            <a:extLst>
              <a:ext uri="{FF2B5EF4-FFF2-40B4-BE49-F238E27FC236}">
                <a16:creationId xmlns:a16="http://schemas.microsoft.com/office/drawing/2014/main" id="{B0E67833-D30B-3DFC-EAAA-39AB63E2968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17976" y="4329678"/>
            <a:ext cx="919314" cy="204292"/>
          </a:xfrm>
          <a:prstGeom prst="rect">
            <a:avLst/>
          </a:prstGeom>
        </p:spPr>
      </p:pic>
      <p:pic>
        <p:nvPicPr>
          <p:cNvPr id="30" name="Picture 6" descr="Pildiotsingu seb logo tulemus">
            <a:extLst>
              <a:ext uri="{FF2B5EF4-FFF2-40B4-BE49-F238E27FC236}">
                <a16:creationId xmlns:a16="http://schemas.microsoft.com/office/drawing/2014/main" id="{EEFB6069-386F-3D5B-CE0B-F3240B66D82C}"/>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226" t="27210" r="-226" b="28595"/>
          <a:stretch/>
        </p:blipFill>
        <p:spPr bwMode="auto">
          <a:xfrm>
            <a:off x="4791202" y="4287544"/>
            <a:ext cx="639213" cy="282502"/>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Bar graph with upward trend with solid fill">
            <a:extLst>
              <a:ext uri="{FF2B5EF4-FFF2-40B4-BE49-F238E27FC236}">
                <a16:creationId xmlns:a16="http://schemas.microsoft.com/office/drawing/2014/main" id="{CB75F7E0-FCBF-19C4-550B-2F332320CD5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67416" y="1260475"/>
            <a:ext cx="541867" cy="541867"/>
          </a:xfrm>
          <a:prstGeom prst="rect">
            <a:avLst/>
          </a:prstGeom>
        </p:spPr>
      </p:pic>
    </p:spTree>
    <p:extLst>
      <p:ext uri="{BB962C8B-B14F-4D97-AF65-F5344CB8AC3E}">
        <p14:creationId xmlns:p14="http://schemas.microsoft.com/office/powerpoint/2010/main" val="303103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EEDB0F-D84D-075B-BF93-E4E161633FA1}"/>
              </a:ext>
            </a:extLst>
          </p:cNvPr>
          <p:cNvSpPr/>
          <p:nvPr/>
        </p:nvSpPr>
        <p:spPr bwMode="auto">
          <a:xfrm>
            <a:off x="1" y="5076452"/>
            <a:ext cx="8999538" cy="1089715"/>
          </a:xfrm>
          <a:prstGeom prst="rect">
            <a:avLst/>
          </a:prstGeom>
          <a:solidFill>
            <a:srgbClr val="CDEAFC"/>
          </a:solidFill>
          <a:ln w="9525" cap="flat" cmpd="sng" algn="ctr">
            <a:noFill/>
            <a:prstDash val="solid"/>
            <a:round/>
            <a:headEnd type="none" w="med" len="med"/>
            <a:tailEnd type="none" w="med" len="med"/>
          </a:ln>
          <a:effectLst>
            <a:outerShdw blurRad="63500" algn="ctr" rotWithShape="0">
              <a:schemeClr val="bg1">
                <a:lumMod val="75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2" name="Title 1">
            <a:extLst>
              <a:ext uri="{FF2B5EF4-FFF2-40B4-BE49-F238E27FC236}">
                <a16:creationId xmlns:a16="http://schemas.microsoft.com/office/drawing/2014/main" id="{7AEED606-6BDF-DF74-A20F-99C5D6A5DC05}"/>
              </a:ext>
            </a:extLst>
          </p:cNvPr>
          <p:cNvSpPr>
            <a:spLocks noGrp="1"/>
          </p:cNvSpPr>
          <p:nvPr>
            <p:ph type="title"/>
          </p:nvPr>
        </p:nvSpPr>
        <p:spPr/>
        <p:txBody>
          <a:bodyPr/>
          <a:lstStyle/>
          <a:p>
            <a:r>
              <a:rPr lang="et-EE" dirty="0"/>
              <a:t>Investori kinnitused</a:t>
            </a:r>
          </a:p>
        </p:txBody>
      </p:sp>
      <p:sp>
        <p:nvSpPr>
          <p:cNvPr id="3" name="Content Placeholder 2">
            <a:extLst>
              <a:ext uri="{FF2B5EF4-FFF2-40B4-BE49-F238E27FC236}">
                <a16:creationId xmlns:a16="http://schemas.microsoft.com/office/drawing/2014/main" id="{1419CFF4-2731-EF25-F41C-76B8DABC184E}"/>
              </a:ext>
            </a:extLst>
          </p:cNvPr>
          <p:cNvSpPr>
            <a:spLocks noGrp="1"/>
          </p:cNvSpPr>
          <p:nvPr>
            <p:ph idx="1"/>
          </p:nvPr>
        </p:nvSpPr>
        <p:spPr>
          <a:xfrm>
            <a:off x="466725" y="1260475"/>
            <a:ext cx="7956514" cy="4905693"/>
          </a:xfrm>
        </p:spPr>
        <p:txBody>
          <a:bodyPr/>
          <a:lstStyle/>
          <a:p>
            <a:pPr>
              <a:spcAft>
                <a:spcPts val="600"/>
              </a:spcAft>
            </a:pPr>
            <a:r>
              <a:rPr lang="et-EE" sz="1600" dirty="0">
                <a:latin typeface="Roboto Condensed Medium" panose="02000000000000000000" pitchFamily="2" charset="0"/>
                <a:ea typeface="Roboto Condensed Medium" panose="02000000000000000000" pitchFamily="2" charset="0"/>
              </a:rPr>
              <a:t>Märkimiskorralduse esitamisega investor: </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200" dirty="0">
                <a:solidFill>
                  <a:schemeClr val="tx1"/>
                </a:solidFill>
              </a:rPr>
              <a:t>kinnitab, et ta on põhjalikult tutvunud käesoleva presentatsiooni ning võlakirjade tingimustega, nendes sisalduvast teabest aru saanud ning nõustub neid täitma; </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200" dirty="0">
                <a:solidFill>
                  <a:schemeClr val="tx1"/>
                </a:solidFill>
              </a:rPr>
              <a:t>nõustub käesolevas presentatsioonis toodud pakkumise tingimustega;</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200" dirty="0">
                <a:solidFill>
                  <a:schemeClr val="tx1"/>
                </a:solidFill>
              </a:rPr>
              <a:t>nõustub, et pakkumine ei ole käsitletav pakkumusena võlakirjade müügilepingu sõlmimiseks võlaõigusseaduse § 16 lg 1 tähenduses ning märkimiskorralduse esitamine ei tähenda, et investori ja emitendi vahel oleks sõlmitud võlakirjade müügileping;</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200" dirty="0">
                <a:solidFill>
                  <a:schemeClr val="tx1"/>
                </a:solidFill>
              </a:rPr>
              <a:t>nõustub, et tema poolt märkimiskorralduses märgitud võlakirjade arvu loetakse maksimaalseks võlakirjade arvuks, mida ta soovib omandada (maksimumarv) ning et emitendil on õigus võlakirjade arvu vähendada järgides emitendi jaotamispõhimõtteid;</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200" dirty="0">
                <a:solidFill>
                  <a:schemeClr val="tx1"/>
                </a:solidFill>
              </a:rPr>
              <a:t>kohustub omandama võlakirju kuni maksimumarvu ulatuses ja nende eest tasuma;</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200" dirty="0">
                <a:solidFill>
                  <a:schemeClr val="tx1"/>
                </a:solidFill>
              </a:rPr>
              <a:t>volitab kontohaldurit ja annab talle korralduse edastada märkimiskorraldus Nasdaq CSD-le;</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200" dirty="0">
                <a:solidFill>
                  <a:schemeClr val="tx1"/>
                </a:solidFill>
              </a:rPr>
              <a:t>annab emitendile ja Nasdaq CSD-le nõusoleku töödelda oma isikuandmeid ja märkimiskorralduses toodud andmeid pakkumisperioodi ajal, ning enne ja/või pärast pakkumisperioodi, ulatuses, mis on vajalik pakkumises osalemiseks, märkimiskorralduse täitmiseks või tagasilükkamiseks ning võlakirjade tingimuste ning nendest tulenevate emitendi kohustuste täitmiseks;</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200" dirty="0">
                <a:solidFill>
                  <a:schemeClr val="tx1"/>
                </a:solidFill>
              </a:rPr>
              <a:t>volitab investori väärtpaberikontot haldavat kontohaldurit või vastavalt </a:t>
            </a:r>
            <a:r>
              <a:rPr lang="et-EE" sz="1200" dirty="0" err="1">
                <a:solidFill>
                  <a:schemeClr val="tx1"/>
                </a:solidFill>
              </a:rPr>
              <a:t>Nasdaq</a:t>
            </a:r>
            <a:r>
              <a:rPr lang="et-EE" sz="1200" dirty="0">
                <a:solidFill>
                  <a:schemeClr val="tx1"/>
                </a:solidFill>
              </a:rPr>
              <a:t> CSD-d muutma investori märkimiskorralduses toodud andmeid, sealhulgas (a) täpsustama tehingu väärtuspäeva ning (b) täpsustama investori poolt ostetavate võlakirjade arvu ning tehingu kogusummat, mis saadakse pakkumishinna korrutamisel vastavale investorile eraldatud võlakirjade arvuga.</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endParaRPr lang="et-EE" sz="1200" dirty="0">
              <a:solidFill>
                <a:schemeClr val="tx1"/>
              </a:solidFill>
            </a:endParaRPr>
          </a:p>
          <a:p>
            <a:pPr marL="108000" indent="-108000" defTabSz="377693" fontAlgn="auto" hangingPunct="1">
              <a:lnSpc>
                <a:spcPct val="100000"/>
              </a:lnSpc>
              <a:spcBef>
                <a:spcPts val="0"/>
              </a:spcBef>
              <a:spcAft>
                <a:spcPts val="0"/>
              </a:spcAft>
              <a:buClr>
                <a:srgbClr val="006EBE"/>
              </a:buClr>
              <a:buSzTx/>
              <a:buFont typeface="Arial" panose="020B0604020202020204" pitchFamily="34" charset="0"/>
              <a:buChar char="•"/>
            </a:pPr>
            <a:endParaRPr lang="et-EE" sz="1200" dirty="0">
              <a:solidFill>
                <a:schemeClr val="tx1"/>
              </a:solidFill>
            </a:endParaRPr>
          </a:p>
          <a:p>
            <a:pPr marL="108000" indent="-108000" defTabSz="377693" fontAlgn="auto" hangingPunct="1">
              <a:lnSpc>
                <a:spcPct val="100000"/>
              </a:lnSpc>
              <a:spcBef>
                <a:spcPts val="600"/>
              </a:spcBef>
              <a:spcAft>
                <a:spcPts val="0"/>
              </a:spcAft>
              <a:buClr>
                <a:srgbClr val="006EBE"/>
              </a:buClr>
              <a:buSzTx/>
              <a:buFont typeface="Arial" panose="020B0604020202020204" pitchFamily="34" charset="0"/>
              <a:buChar char="•"/>
            </a:pPr>
            <a:r>
              <a:rPr lang="et-EE" sz="1200" dirty="0">
                <a:latin typeface="Roboto Condensed" panose="02000000000000000000" pitchFamily="2" charset="0"/>
                <a:ea typeface="Roboto Condensed" panose="02000000000000000000" pitchFamily="2" charset="0"/>
              </a:rPr>
              <a:t>Investor peab tagama, et tema poolt esitatud märkimiskorralduses sisalduvad andmed on õiged, täpsed ja arusaadavad.</a:t>
            </a:r>
          </a:p>
          <a:p>
            <a:pPr marL="108000" indent="-108000" defTabSz="377693" fontAlgn="auto" hangingPunct="1">
              <a:lnSpc>
                <a:spcPct val="100000"/>
              </a:lnSpc>
              <a:spcBef>
                <a:spcPts val="600"/>
              </a:spcBef>
              <a:spcAft>
                <a:spcPts val="0"/>
              </a:spcAft>
              <a:buClr>
                <a:srgbClr val="006EBE"/>
              </a:buClr>
              <a:buSzTx/>
              <a:buFont typeface="Arial" panose="020B0604020202020204" pitchFamily="34" charset="0"/>
              <a:buChar char="•"/>
            </a:pPr>
            <a:r>
              <a:rPr lang="et-EE" sz="1200" dirty="0">
                <a:latin typeface="Roboto Condensed" panose="02000000000000000000" pitchFamily="2" charset="0"/>
                <a:ea typeface="Roboto Condensed" panose="02000000000000000000" pitchFamily="2" charset="0"/>
              </a:rPr>
              <a:t>Emitendil on õigus lükata tagasi mis tahes märkimiskorraldus, milles sisalduvad andmed ei vasta võlakirjade tingimustele ja/või käesolevas presentatsioonis esitatud tingimustele. </a:t>
            </a:r>
          </a:p>
          <a:p>
            <a:endParaRPr lang="et-EE" sz="1200" dirty="0"/>
          </a:p>
        </p:txBody>
      </p:sp>
      <p:sp>
        <p:nvSpPr>
          <p:cNvPr id="4" name="Slide Number Placeholder 3">
            <a:extLst>
              <a:ext uri="{FF2B5EF4-FFF2-40B4-BE49-F238E27FC236}">
                <a16:creationId xmlns:a16="http://schemas.microsoft.com/office/drawing/2014/main" id="{7F472A4B-33EC-2D8D-8137-4F5F468EB414}"/>
              </a:ext>
            </a:extLst>
          </p:cNvPr>
          <p:cNvSpPr>
            <a:spLocks noGrp="1"/>
          </p:cNvSpPr>
          <p:nvPr>
            <p:ph type="sldNum" idx="12"/>
          </p:nvPr>
        </p:nvSpPr>
        <p:spPr/>
        <p:txBody>
          <a:bodyPr/>
          <a:lstStyle/>
          <a:p>
            <a:fld id="{91A857D3-8977-4B76-8A8E-76EC884CC3A4}" type="slidenum">
              <a:rPr lang="et-EE" altLang="en-US" smtClean="0"/>
              <a:pPr/>
              <a:t>13</a:t>
            </a:fld>
            <a:endParaRPr lang="et-EE" altLang="en-US" dirty="0"/>
          </a:p>
        </p:txBody>
      </p:sp>
    </p:spTree>
    <p:extLst>
      <p:ext uri="{BB962C8B-B14F-4D97-AF65-F5344CB8AC3E}">
        <p14:creationId xmlns:p14="http://schemas.microsoft.com/office/powerpoint/2010/main" val="1945959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1672-437E-B59F-6E5D-71C87321C22F}"/>
              </a:ext>
            </a:extLst>
          </p:cNvPr>
          <p:cNvSpPr>
            <a:spLocks noGrp="1"/>
          </p:cNvSpPr>
          <p:nvPr>
            <p:ph type="title"/>
          </p:nvPr>
        </p:nvSpPr>
        <p:spPr/>
        <p:txBody>
          <a:bodyPr/>
          <a:lstStyle/>
          <a:p>
            <a:r>
              <a:rPr lang="et-EE" dirty="0">
                <a:solidFill>
                  <a:srgbClr val="006EBE"/>
                </a:solidFill>
              </a:rPr>
              <a:t>Sisukord</a:t>
            </a:r>
          </a:p>
        </p:txBody>
      </p:sp>
      <p:sp>
        <p:nvSpPr>
          <p:cNvPr id="3" name="Content Placeholder 2">
            <a:extLst>
              <a:ext uri="{FF2B5EF4-FFF2-40B4-BE49-F238E27FC236}">
                <a16:creationId xmlns:a16="http://schemas.microsoft.com/office/drawing/2014/main" id="{BC46ED93-043A-061B-0699-8EC9A222FBE1}"/>
              </a:ext>
            </a:extLst>
          </p:cNvPr>
          <p:cNvSpPr>
            <a:spLocks noGrp="1"/>
          </p:cNvSpPr>
          <p:nvPr>
            <p:ph idx="1"/>
          </p:nvPr>
        </p:nvSpPr>
        <p:spPr>
          <a:xfrm>
            <a:off x="466725" y="967199"/>
            <a:ext cx="2952924" cy="5261382"/>
          </a:xfrm>
        </p:spPr>
        <p:txBody>
          <a:bodyPr/>
          <a:lstStyle/>
          <a:p>
            <a:endParaRPr lang="et-EE" sz="1800" dirty="0">
              <a:ea typeface="Aptos" panose="020B0004020202020204" pitchFamily="34" charset="0"/>
            </a:endParaRPr>
          </a:p>
          <a:p>
            <a:r>
              <a:rPr lang="et-EE" sz="1800" dirty="0">
                <a:latin typeface="Roboto Condensed Medium" panose="02000000000000000000" pitchFamily="2" charset="0"/>
                <a:ea typeface="Roboto Condensed Medium" panose="02000000000000000000" pitchFamily="2" charset="0"/>
              </a:rPr>
              <a:t>Eesmärk</a:t>
            </a:r>
            <a:r>
              <a:rPr lang="et-EE" sz="1800" dirty="0">
                <a:effectLst/>
                <a:latin typeface="Roboto Condensed Medium" panose="02000000000000000000" pitchFamily="2" charset="0"/>
                <a:ea typeface="Roboto Condensed Medium" panose="02000000000000000000" pitchFamily="2" charset="0"/>
              </a:rPr>
              <a:t> </a:t>
            </a:r>
          </a:p>
          <a:p>
            <a:r>
              <a:rPr lang="et-EE" sz="1800" dirty="0">
                <a:latin typeface="Roboto Condensed Medium" panose="02000000000000000000" pitchFamily="2" charset="0"/>
                <a:ea typeface="Roboto Condensed Medium" panose="02000000000000000000" pitchFamily="2" charset="0"/>
              </a:rPr>
              <a:t>Riigivõlakiri</a:t>
            </a:r>
            <a:endParaRPr lang="et-EE" sz="1800" dirty="0">
              <a:effectLst/>
              <a:latin typeface="Roboto Condensed Medium" panose="02000000000000000000" pitchFamily="2" charset="0"/>
              <a:ea typeface="Roboto Condensed Medium" panose="02000000000000000000" pitchFamily="2" charset="0"/>
            </a:endParaRPr>
          </a:p>
          <a:p>
            <a:r>
              <a:rPr lang="et-EE" sz="1800" dirty="0">
                <a:latin typeface="Roboto Condensed Medium" panose="02000000000000000000" pitchFamily="2" charset="0"/>
                <a:ea typeface="Roboto Condensed Medium" panose="02000000000000000000" pitchFamily="2" charset="0"/>
              </a:rPr>
              <a:t>Eesti riigi võlakirjad</a:t>
            </a:r>
            <a:endParaRPr lang="et-EE" sz="1800" dirty="0">
              <a:effectLst/>
              <a:latin typeface="Roboto Condensed Medium" panose="02000000000000000000" pitchFamily="2" charset="0"/>
              <a:ea typeface="Roboto Condensed Medium" panose="02000000000000000000" pitchFamily="2" charset="0"/>
            </a:endParaRPr>
          </a:p>
          <a:p>
            <a:r>
              <a:rPr lang="et-EE" sz="1800" dirty="0">
                <a:latin typeface="Roboto Condensed Medium" panose="02000000000000000000" pitchFamily="2" charset="0"/>
                <a:ea typeface="Roboto Condensed Medium" panose="02000000000000000000" pitchFamily="2" charset="0"/>
              </a:rPr>
              <a:t>Majanduskasv</a:t>
            </a:r>
            <a:endParaRPr lang="et-EE" sz="1800" dirty="0">
              <a:effectLst/>
              <a:latin typeface="Roboto Condensed Medium" panose="02000000000000000000" pitchFamily="2" charset="0"/>
              <a:ea typeface="Roboto Condensed Medium" panose="02000000000000000000" pitchFamily="2" charset="0"/>
            </a:endParaRPr>
          </a:p>
          <a:p>
            <a:r>
              <a:rPr lang="et-EE" sz="1800" dirty="0">
                <a:effectLst/>
                <a:latin typeface="Roboto Condensed Medium" panose="02000000000000000000" pitchFamily="2" charset="0"/>
                <a:ea typeface="Roboto Condensed Medium" panose="02000000000000000000" pitchFamily="2" charset="0"/>
              </a:rPr>
              <a:t>Hoiused</a:t>
            </a:r>
          </a:p>
          <a:p>
            <a:r>
              <a:rPr lang="et-EE" sz="1800" dirty="0">
                <a:effectLst/>
                <a:latin typeface="Roboto Condensed Medium" panose="02000000000000000000" pitchFamily="2" charset="0"/>
                <a:ea typeface="Roboto Condensed Medium" panose="02000000000000000000" pitchFamily="2" charset="0"/>
              </a:rPr>
              <a:t>Laenukoormus</a:t>
            </a:r>
          </a:p>
          <a:p>
            <a:r>
              <a:rPr lang="et-EE" sz="1800" dirty="0">
                <a:effectLst/>
                <a:latin typeface="Roboto Condensed Medium" panose="02000000000000000000" pitchFamily="2" charset="0"/>
                <a:ea typeface="Roboto Condensed Medium" panose="02000000000000000000" pitchFamily="2" charset="0"/>
              </a:rPr>
              <a:t>Reitingud</a:t>
            </a:r>
          </a:p>
          <a:p>
            <a:r>
              <a:rPr lang="et-EE" sz="1800" dirty="0">
                <a:latin typeface="Roboto Condensed Medium" panose="02000000000000000000" pitchFamily="2" charset="0"/>
                <a:ea typeface="Roboto Condensed Medium" panose="02000000000000000000" pitchFamily="2" charset="0"/>
              </a:rPr>
              <a:t>Riigieelarve</a:t>
            </a:r>
          </a:p>
          <a:p>
            <a:r>
              <a:rPr lang="et-EE" sz="1800" dirty="0">
                <a:latin typeface="Roboto Condensed Medium" panose="02000000000000000000" pitchFamily="2" charset="0"/>
                <a:ea typeface="Roboto Condensed Medium" panose="02000000000000000000" pitchFamily="2" charset="0"/>
              </a:rPr>
              <a:t>Investeeringud </a:t>
            </a:r>
          </a:p>
          <a:p>
            <a:r>
              <a:rPr lang="et-EE" sz="1800" dirty="0">
                <a:latin typeface="Roboto Condensed Medium" panose="02000000000000000000" pitchFamily="2" charset="0"/>
                <a:ea typeface="Roboto Condensed Medium" panose="02000000000000000000" pitchFamily="2" charset="0"/>
              </a:rPr>
              <a:t>Riskid</a:t>
            </a:r>
          </a:p>
          <a:p>
            <a:r>
              <a:rPr lang="et-EE" sz="1800" dirty="0">
                <a:latin typeface="Roboto Condensed Medium" panose="02000000000000000000" pitchFamily="2" charset="0"/>
                <a:ea typeface="Roboto Condensed Medium" panose="02000000000000000000" pitchFamily="2" charset="0"/>
              </a:rPr>
              <a:t>Märkimine</a:t>
            </a:r>
          </a:p>
          <a:p>
            <a:r>
              <a:rPr lang="et-EE" sz="1800" dirty="0">
                <a:latin typeface="Roboto Condensed Medium" panose="02000000000000000000" pitchFamily="2" charset="0"/>
                <a:ea typeface="Roboto Condensed Medium" panose="02000000000000000000" pitchFamily="2" charset="0"/>
              </a:rPr>
              <a:t>Investori kinnitused</a:t>
            </a:r>
          </a:p>
          <a:p>
            <a:endParaRPr lang="en-EE" sz="1800" dirty="0">
              <a:effectLst/>
              <a:ea typeface="Aptos" panose="020B0004020202020204" pitchFamily="34" charset="0"/>
            </a:endParaRPr>
          </a:p>
          <a:p>
            <a:r>
              <a:rPr lang="et-EE" sz="1800" dirty="0">
                <a:effectLst/>
                <a:latin typeface="Helvetica" pitchFamily="2" charset="0"/>
                <a:ea typeface="Aptos" panose="020B0004020202020204" pitchFamily="34" charset="0"/>
                <a:cs typeface="Times New Roman" panose="02020603050405020304" pitchFamily="18" charset="0"/>
              </a:rPr>
              <a:t> </a:t>
            </a:r>
            <a:endParaRPr lang="en-EE" sz="18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endParaRPr lang="et-EE" dirty="0"/>
          </a:p>
        </p:txBody>
      </p:sp>
      <p:sp>
        <p:nvSpPr>
          <p:cNvPr id="4" name="Slide Number Placeholder 3">
            <a:extLst>
              <a:ext uri="{FF2B5EF4-FFF2-40B4-BE49-F238E27FC236}">
                <a16:creationId xmlns:a16="http://schemas.microsoft.com/office/drawing/2014/main" id="{9C0F12C9-8B42-AEAD-D678-6BF7B10E5392}"/>
              </a:ext>
            </a:extLst>
          </p:cNvPr>
          <p:cNvSpPr>
            <a:spLocks noGrp="1"/>
          </p:cNvSpPr>
          <p:nvPr>
            <p:ph type="sldNum" idx="12"/>
          </p:nvPr>
        </p:nvSpPr>
        <p:spPr/>
        <p:txBody>
          <a:bodyPr/>
          <a:lstStyle/>
          <a:p>
            <a:fld id="{91A857D3-8977-4B76-8A8E-76EC884CC3A4}" type="slidenum">
              <a:rPr lang="et-EE" altLang="en-US" smtClean="0">
                <a:latin typeface="+mn-lt"/>
              </a:rPr>
              <a:pPr/>
              <a:t>1</a:t>
            </a:fld>
            <a:endParaRPr lang="et-EE" altLang="en-US" dirty="0">
              <a:latin typeface="+mn-lt"/>
            </a:endParaRPr>
          </a:p>
        </p:txBody>
      </p:sp>
      <p:sp>
        <p:nvSpPr>
          <p:cNvPr id="5" name="Content Placeholder 2">
            <a:extLst>
              <a:ext uri="{FF2B5EF4-FFF2-40B4-BE49-F238E27FC236}">
                <a16:creationId xmlns:a16="http://schemas.microsoft.com/office/drawing/2014/main" id="{DBF0C3B4-E053-4668-A8C4-69AA4D58140C}"/>
              </a:ext>
            </a:extLst>
          </p:cNvPr>
          <p:cNvSpPr txBox="1">
            <a:spLocks/>
          </p:cNvSpPr>
          <p:nvPr/>
        </p:nvSpPr>
        <p:spPr bwMode="auto">
          <a:xfrm>
            <a:off x="8225133" y="967199"/>
            <a:ext cx="288628" cy="5189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defTabSz="449273" rtl="0" fontAlgn="base" hangingPunct="0">
              <a:lnSpc>
                <a:spcPct val="110000"/>
              </a:lnSpc>
              <a:spcBef>
                <a:spcPct val="0"/>
              </a:spcBef>
              <a:spcAft>
                <a:spcPts val="800"/>
              </a:spcAft>
              <a:buClr>
                <a:srgbClr val="000000"/>
              </a:buClr>
              <a:buSzPct val="100000"/>
              <a:buFont typeface="Times New Roman" panose="02020603050405020304" pitchFamily="18" charset="0"/>
              <a:defRPr sz="2000" kern="1200">
                <a:solidFill>
                  <a:srgbClr val="006EBE"/>
                </a:solidFill>
                <a:latin typeface="Roboto Condensed Light" panose="02000000000000000000" pitchFamily="2" charset="0"/>
                <a:ea typeface="Roboto Condensed Light" panose="02000000000000000000" pitchFamily="2" charset="0"/>
                <a:cs typeface="Arial" pitchFamily="34" charset="0"/>
              </a:defRPr>
            </a:lvl1pPr>
            <a:lvl2pPr marL="0" indent="0" algn="l" defTabSz="449273" rtl="0" fontAlgn="base" hangingPunct="0">
              <a:lnSpc>
                <a:spcPct val="110000"/>
              </a:lnSpc>
              <a:spcBef>
                <a:spcPct val="0"/>
              </a:spcBef>
              <a:spcAft>
                <a:spcPts val="0"/>
              </a:spcAft>
              <a:buClr>
                <a:srgbClr val="000000"/>
              </a:buClr>
              <a:buSzPct val="100000"/>
              <a:buFont typeface="Times New Roman" panose="02020603050405020304" pitchFamily="18" charset="0"/>
              <a:defRPr sz="2800" kern="1200">
                <a:solidFill>
                  <a:srgbClr val="000000"/>
                </a:solidFill>
                <a:latin typeface="Arial" pitchFamily="34" charset="0"/>
                <a:ea typeface="+mn-ea"/>
                <a:cs typeface="Arial" pitchFamily="34" charset="0"/>
              </a:defRPr>
            </a:lvl2pPr>
            <a:lvl3pPr marL="0" indent="0" algn="l" defTabSz="449273" rtl="0" fontAlgn="base" hangingPunct="0">
              <a:lnSpc>
                <a:spcPct val="110000"/>
              </a:lnSpc>
              <a:spcBef>
                <a:spcPct val="0"/>
              </a:spcBef>
              <a:spcAft>
                <a:spcPts val="0"/>
              </a:spcAft>
              <a:buClr>
                <a:srgbClr val="000000"/>
              </a:buClr>
              <a:buSzPct val="100000"/>
              <a:buFont typeface="Times New Roman" panose="02020603050405020304" pitchFamily="18" charset="0"/>
              <a:defRPr sz="2400" kern="1200">
                <a:solidFill>
                  <a:srgbClr val="000000"/>
                </a:solidFill>
                <a:latin typeface="Arial" pitchFamily="34" charset="0"/>
                <a:ea typeface="+mn-ea"/>
                <a:cs typeface="Arial" pitchFamily="34" charset="0"/>
              </a:defRPr>
            </a:lvl3pPr>
            <a:lvl4pPr marL="0" indent="0" algn="l" defTabSz="449273" rtl="0" fontAlgn="base" hangingPunct="0">
              <a:lnSpc>
                <a:spcPct val="110000"/>
              </a:lnSpc>
              <a:spcBef>
                <a:spcPct val="0"/>
              </a:spcBef>
              <a:spcAft>
                <a:spcPts val="0"/>
              </a:spcAft>
              <a:buClr>
                <a:srgbClr val="000000"/>
              </a:buClr>
              <a:buSzPct val="100000"/>
              <a:buFont typeface="Times New Roman" panose="02020603050405020304" pitchFamily="18" charset="0"/>
              <a:defRPr sz="2000" kern="1200">
                <a:solidFill>
                  <a:srgbClr val="000000"/>
                </a:solidFill>
                <a:latin typeface="Arial" pitchFamily="34" charset="0"/>
                <a:ea typeface="+mn-ea"/>
                <a:cs typeface="Arial" pitchFamily="34" charset="0"/>
              </a:defRPr>
            </a:lvl4pPr>
            <a:lvl5pPr marL="0" indent="0" algn="l" defTabSz="449273" rtl="0" fontAlgn="base" hangingPunct="0">
              <a:lnSpc>
                <a:spcPct val="110000"/>
              </a:lnSpc>
              <a:spcBef>
                <a:spcPct val="0"/>
              </a:spcBef>
              <a:spcAft>
                <a:spcPts val="0"/>
              </a:spcAft>
              <a:buClr>
                <a:srgbClr val="000000"/>
              </a:buClr>
              <a:buSzPct val="100000"/>
              <a:buFont typeface="Times New Roman" panose="02020603050405020304" pitchFamily="18" charset="0"/>
              <a:defRPr sz="2000" kern="1200">
                <a:solidFill>
                  <a:srgbClr val="000000"/>
                </a:solidFill>
                <a:latin typeface="Arial" pitchFamily="34" charset="0"/>
                <a:ea typeface="+mn-ea"/>
                <a:cs typeface="Arial" pitchFamily="34" charset="0"/>
              </a:defRPr>
            </a:lvl5pPr>
            <a:lvl6pPr marL="2514658" indent="-228605" algn="l" defTabSz="9144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69" indent="-228605" algn="l" defTabSz="9144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79" indent="-228605" algn="l" defTabSz="9144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0" indent="-228605" algn="l" defTabSz="91442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t-EE" sz="1800" dirty="0">
              <a:solidFill>
                <a:srgbClr val="006EB9"/>
              </a:solidFill>
              <a:ea typeface="Aptos" panose="020B0004020202020204" pitchFamily="34" charset="0"/>
            </a:endParaRPr>
          </a:p>
          <a:p>
            <a:pPr algn="r"/>
            <a:r>
              <a:rPr lang="et-EE" sz="1800" dirty="0">
                <a:solidFill>
                  <a:srgbClr val="006EB9"/>
                </a:solidFill>
                <a:ea typeface="Aptos" panose="020B0004020202020204" pitchFamily="34" charset="0"/>
              </a:rPr>
              <a:t> 2</a:t>
            </a:r>
          </a:p>
          <a:p>
            <a:pPr algn="r"/>
            <a:r>
              <a:rPr lang="et-EE" sz="1800" dirty="0">
                <a:solidFill>
                  <a:srgbClr val="006EB9"/>
                </a:solidFill>
                <a:ea typeface="Aptos" panose="020B0004020202020204" pitchFamily="34" charset="0"/>
              </a:rPr>
              <a:t>3</a:t>
            </a:r>
          </a:p>
          <a:p>
            <a:pPr algn="r"/>
            <a:r>
              <a:rPr lang="et-EE" sz="1800" dirty="0">
                <a:solidFill>
                  <a:srgbClr val="006EB9"/>
                </a:solidFill>
                <a:ea typeface="Aptos" panose="020B0004020202020204" pitchFamily="34" charset="0"/>
              </a:rPr>
              <a:t>4</a:t>
            </a:r>
          </a:p>
          <a:p>
            <a:pPr algn="r"/>
            <a:r>
              <a:rPr lang="et-EE" sz="1800" dirty="0">
                <a:solidFill>
                  <a:srgbClr val="006EB9"/>
                </a:solidFill>
                <a:ea typeface="Aptos" panose="020B0004020202020204" pitchFamily="34" charset="0"/>
              </a:rPr>
              <a:t>5</a:t>
            </a:r>
          </a:p>
          <a:p>
            <a:pPr algn="r"/>
            <a:r>
              <a:rPr lang="et-EE" sz="1800" dirty="0">
                <a:solidFill>
                  <a:srgbClr val="006EB9"/>
                </a:solidFill>
                <a:ea typeface="Aptos" panose="020B0004020202020204" pitchFamily="34" charset="0"/>
              </a:rPr>
              <a:t>6</a:t>
            </a:r>
          </a:p>
          <a:p>
            <a:pPr algn="r"/>
            <a:r>
              <a:rPr lang="et-EE" sz="1800" dirty="0">
                <a:solidFill>
                  <a:srgbClr val="006EB9"/>
                </a:solidFill>
                <a:ea typeface="Aptos" panose="020B0004020202020204" pitchFamily="34" charset="0"/>
              </a:rPr>
              <a:t>7</a:t>
            </a:r>
          </a:p>
          <a:p>
            <a:pPr algn="r"/>
            <a:r>
              <a:rPr lang="et-EE" sz="1800" dirty="0">
                <a:solidFill>
                  <a:srgbClr val="006EB9"/>
                </a:solidFill>
                <a:ea typeface="Aptos" panose="020B0004020202020204" pitchFamily="34" charset="0"/>
              </a:rPr>
              <a:t>8</a:t>
            </a:r>
          </a:p>
          <a:p>
            <a:pPr algn="r"/>
            <a:r>
              <a:rPr lang="et-EE" sz="1800" dirty="0">
                <a:solidFill>
                  <a:srgbClr val="006EB9"/>
                </a:solidFill>
                <a:ea typeface="Aptos" panose="020B0004020202020204" pitchFamily="34" charset="0"/>
              </a:rPr>
              <a:t>9</a:t>
            </a:r>
          </a:p>
          <a:p>
            <a:pPr algn="r"/>
            <a:r>
              <a:rPr lang="et-EE" sz="1800" dirty="0">
                <a:solidFill>
                  <a:srgbClr val="006EB9"/>
                </a:solidFill>
                <a:ea typeface="Aptos" panose="020B0004020202020204" pitchFamily="34" charset="0"/>
              </a:rPr>
              <a:t>10</a:t>
            </a:r>
          </a:p>
          <a:p>
            <a:pPr algn="r"/>
            <a:r>
              <a:rPr lang="et-EE" sz="1800" dirty="0">
                <a:solidFill>
                  <a:srgbClr val="006EB9"/>
                </a:solidFill>
                <a:ea typeface="Aptos" panose="020B0004020202020204" pitchFamily="34" charset="0"/>
              </a:rPr>
              <a:t>11</a:t>
            </a:r>
          </a:p>
          <a:p>
            <a:pPr algn="r"/>
            <a:r>
              <a:rPr lang="et-EE" sz="1800" dirty="0">
                <a:solidFill>
                  <a:srgbClr val="006EB9"/>
                </a:solidFill>
                <a:ea typeface="Aptos" panose="020B0004020202020204" pitchFamily="34" charset="0"/>
              </a:rPr>
              <a:t>12</a:t>
            </a:r>
          </a:p>
          <a:p>
            <a:pPr algn="r"/>
            <a:r>
              <a:rPr lang="et-EE" sz="1800" dirty="0">
                <a:solidFill>
                  <a:srgbClr val="006EB9"/>
                </a:solidFill>
                <a:ea typeface="Aptos" panose="020B0004020202020204" pitchFamily="34" charset="0"/>
              </a:rPr>
              <a:t>13</a:t>
            </a:r>
          </a:p>
          <a:p>
            <a:pPr algn="r"/>
            <a:endParaRPr lang="en-EE" sz="1800" dirty="0">
              <a:solidFill>
                <a:srgbClr val="006EB9"/>
              </a:solidFill>
              <a:ea typeface="Aptos" panose="020B0004020202020204" pitchFamily="34" charset="0"/>
            </a:endParaRPr>
          </a:p>
          <a:p>
            <a:pPr algn="r"/>
            <a:r>
              <a:rPr lang="et-EE" sz="1800" dirty="0">
                <a:solidFill>
                  <a:srgbClr val="006EB9"/>
                </a:solidFill>
                <a:latin typeface="Helvetica" pitchFamily="2" charset="0"/>
                <a:ea typeface="Aptos" panose="020B0004020202020204" pitchFamily="34" charset="0"/>
                <a:cs typeface="Times New Roman" panose="02020603050405020304" pitchFamily="18" charset="0"/>
              </a:rPr>
              <a:t> </a:t>
            </a:r>
            <a:endParaRPr lang="en-EE" sz="1800" dirty="0">
              <a:solidFill>
                <a:srgbClr val="006EB9"/>
              </a:solidFill>
              <a:latin typeface="Aptos" panose="020B0004020202020204" pitchFamily="34" charset="0"/>
              <a:ea typeface="Aptos" panose="020B0004020202020204" pitchFamily="34" charset="0"/>
              <a:cs typeface="Times New Roman" panose="02020603050405020304" pitchFamily="18" charset="0"/>
            </a:endParaRPr>
          </a:p>
          <a:p>
            <a:pPr marL="342900" indent="-342900" algn="r">
              <a:buFont typeface="Arial" panose="020B0604020202020204" pitchFamily="34" charset="0"/>
              <a:buChar char="•"/>
            </a:pPr>
            <a:endParaRPr lang="et-EE" dirty="0">
              <a:solidFill>
                <a:srgbClr val="006EB9"/>
              </a:solidFill>
            </a:endParaRPr>
          </a:p>
        </p:txBody>
      </p:sp>
      <p:sp>
        <p:nvSpPr>
          <p:cNvPr id="20" name="Rectangle 19">
            <a:hlinkClick r:id="rId2" action="ppaction://hlinksldjump"/>
            <a:extLst>
              <a:ext uri="{FF2B5EF4-FFF2-40B4-BE49-F238E27FC236}">
                <a16:creationId xmlns:a16="http://schemas.microsoft.com/office/drawing/2014/main" id="{8008440A-E7F5-86F1-96D9-2CB5A729EB40}"/>
              </a:ext>
            </a:extLst>
          </p:cNvPr>
          <p:cNvSpPr/>
          <p:nvPr/>
        </p:nvSpPr>
        <p:spPr bwMode="auto">
          <a:xfrm>
            <a:off x="371411" y="5858382"/>
            <a:ext cx="2088828"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19" name="Rectangle 18">
            <a:hlinkClick r:id="rId3" action="ppaction://hlinksldjump"/>
            <a:extLst>
              <a:ext uri="{FF2B5EF4-FFF2-40B4-BE49-F238E27FC236}">
                <a16:creationId xmlns:a16="http://schemas.microsoft.com/office/drawing/2014/main" id="{9BBB02A4-11D4-F51D-72C1-99BD882662B9}"/>
              </a:ext>
            </a:extLst>
          </p:cNvPr>
          <p:cNvSpPr/>
          <p:nvPr/>
        </p:nvSpPr>
        <p:spPr bwMode="auto">
          <a:xfrm>
            <a:off x="356171" y="5446902"/>
            <a:ext cx="2088828"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18" name="Rectangle 17">
            <a:hlinkClick r:id="rId4" action="ppaction://hlinksldjump"/>
            <a:extLst>
              <a:ext uri="{FF2B5EF4-FFF2-40B4-BE49-F238E27FC236}">
                <a16:creationId xmlns:a16="http://schemas.microsoft.com/office/drawing/2014/main" id="{52E0F000-BF33-0D09-932C-43452FD6ED2F}"/>
              </a:ext>
            </a:extLst>
          </p:cNvPr>
          <p:cNvSpPr/>
          <p:nvPr/>
        </p:nvSpPr>
        <p:spPr bwMode="auto">
          <a:xfrm>
            <a:off x="340931" y="5035422"/>
            <a:ext cx="2088828"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17" name="Rectangle 16">
            <a:hlinkClick r:id="rId5" action="ppaction://hlinksldjump"/>
            <a:extLst>
              <a:ext uri="{FF2B5EF4-FFF2-40B4-BE49-F238E27FC236}">
                <a16:creationId xmlns:a16="http://schemas.microsoft.com/office/drawing/2014/main" id="{6EBB66F3-B7CB-4389-E494-C732DEC8FC1E}"/>
              </a:ext>
            </a:extLst>
          </p:cNvPr>
          <p:cNvSpPr/>
          <p:nvPr/>
        </p:nvSpPr>
        <p:spPr bwMode="auto">
          <a:xfrm>
            <a:off x="379031" y="4646802"/>
            <a:ext cx="2088828"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16" name="Rectangle 15">
            <a:hlinkClick r:id="rId6" action="ppaction://hlinksldjump"/>
            <a:extLst>
              <a:ext uri="{FF2B5EF4-FFF2-40B4-BE49-F238E27FC236}">
                <a16:creationId xmlns:a16="http://schemas.microsoft.com/office/drawing/2014/main" id="{86694E25-65DB-6903-4EE6-B92D1E05A828}"/>
              </a:ext>
            </a:extLst>
          </p:cNvPr>
          <p:cNvSpPr/>
          <p:nvPr/>
        </p:nvSpPr>
        <p:spPr bwMode="auto">
          <a:xfrm>
            <a:off x="409511" y="4258182"/>
            <a:ext cx="2088828"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15" name="Rectangle 14">
            <a:hlinkClick r:id="rId7" action="ppaction://hlinksldjump"/>
            <a:extLst>
              <a:ext uri="{FF2B5EF4-FFF2-40B4-BE49-F238E27FC236}">
                <a16:creationId xmlns:a16="http://schemas.microsoft.com/office/drawing/2014/main" id="{36B26F5B-61D1-B6F5-DEC1-F612EE864B21}"/>
              </a:ext>
            </a:extLst>
          </p:cNvPr>
          <p:cNvSpPr/>
          <p:nvPr/>
        </p:nvSpPr>
        <p:spPr bwMode="auto">
          <a:xfrm>
            <a:off x="455231" y="3846702"/>
            <a:ext cx="2088828"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14" name="Rectangle 13">
            <a:hlinkClick r:id="rId8" action="ppaction://hlinksldjump"/>
            <a:extLst>
              <a:ext uri="{FF2B5EF4-FFF2-40B4-BE49-F238E27FC236}">
                <a16:creationId xmlns:a16="http://schemas.microsoft.com/office/drawing/2014/main" id="{51AC1496-B453-C90B-BD81-71075262B25C}"/>
              </a:ext>
            </a:extLst>
          </p:cNvPr>
          <p:cNvSpPr/>
          <p:nvPr/>
        </p:nvSpPr>
        <p:spPr bwMode="auto">
          <a:xfrm>
            <a:off x="470471" y="3442842"/>
            <a:ext cx="2088828"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13" name="Rectangle 12">
            <a:hlinkClick r:id="rId9" action="ppaction://hlinksldjump"/>
            <a:extLst>
              <a:ext uri="{FF2B5EF4-FFF2-40B4-BE49-F238E27FC236}">
                <a16:creationId xmlns:a16="http://schemas.microsoft.com/office/drawing/2014/main" id="{647E2882-0202-25E0-D0DE-4CFA65DC409F}"/>
              </a:ext>
            </a:extLst>
          </p:cNvPr>
          <p:cNvSpPr/>
          <p:nvPr/>
        </p:nvSpPr>
        <p:spPr bwMode="auto">
          <a:xfrm>
            <a:off x="424751" y="3000882"/>
            <a:ext cx="2088828"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12" name="Rectangle 11">
            <a:hlinkClick r:id="rId10" action="ppaction://hlinksldjump"/>
            <a:extLst>
              <a:ext uri="{FF2B5EF4-FFF2-40B4-BE49-F238E27FC236}">
                <a16:creationId xmlns:a16="http://schemas.microsoft.com/office/drawing/2014/main" id="{6B188EDD-0079-FA0A-041A-E16B211F2A69}"/>
              </a:ext>
            </a:extLst>
          </p:cNvPr>
          <p:cNvSpPr/>
          <p:nvPr/>
        </p:nvSpPr>
        <p:spPr bwMode="auto">
          <a:xfrm>
            <a:off x="439991" y="2627502"/>
            <a:ext cx="2088828"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11" name="Rectangle 10">
            <a:hlinkClick r:id="rId11" action="ppaction://hlinksldjump"/>
            <a:extLst>
              <a:ext uri="{FF2B5EF4-FFF2-40B4-BE49-F238E27FC236}">
                <a16:creationId xmlns:a16="http://schemas.microsoft.com/office/drawing/2014/main" id="{373CC95C-B66F-F4CE-3AA9-EDC88379B25E}"/>
              </a:ext>
            </a:extLst>
          </p:cNvPr>
          <p:cNvSpPr/>
          <p:nvPr/>
        </p:nvSpPr>
        <p:spPr bwMode="auto">
          <a:xfrm>
            <a:off x="432371" y="2231262"/>
            <a:ext cx="2088828"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8" name="Rectangle 7">
            <a:hlinkClick r:id="rId12" action="ppaction://hlinksldjump"/>
            <a:extLst>
              <a:ext uri="{FF2B5EF4-FFF2-40B4-BE49-F238E27FC236}">
                <a16:creationId xmlns:a16="http://schemas.microsoft.com/office/drawing/2014/main" id="{ADA8094D-C551-C3C6-03CE-95BBC720EF37}"/>
              </a:ext>
            </a:extLst>
          </p:cNvPr>
          <p:cNvSpPr/>
          <p:nvPr/>
        </p:nvSpPr>
        <p:spPr bwMode="auto">
          <a:xfrm>
            <a:off x="466725" y="1836093"/>
            <a:ext cx="2088828"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6" name="Rectangle 5">
            <a:hlinkClick r:id="rId13" action="ppaction://hlinksldjump"/>
            <a:extLst>
              <a:ext uri="{FF2B5EF4-FFF2-40B4-BE49-F238E27FC236}">
                <a16:creationId xmlns:a16="http://schemas.microsoft.com/office/drawing/2014/main" id="{EC7136A8-B6A1-B039-700D-F4B459B2D792}"/>
              </a:ext>
            </a:extLst>
          </p:cNvPr>
          <p:cNvSpPr/>
          <p:nvPr/>
        </p:nvSpPr>
        <p:spPr bwMode="auto">
          <a:xfrm>
            <a:off x="466725" y="1404045"/>
            <a:ext cx="2088828"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Tree>
    <p:extLst>
      <p:ext uri="{BB962C8B-B14F-4D97-AF65-F5344CB8AC3E}">
        <p14:creationId xmlns:p14="http://schemas.microsoft.com/office/powerpoint/2010/main" val="335573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67B073-BCAA-02D7-A5B2-D1CB31174BC8}"/>
              </a:ext>
            </a:extLst>
          </p:cNvPr>
          <p:cNvSpPr/>
          <p:nvPr/>
        </p:nvSpPr>
        <p:spPr bwMode="auto">
          <a:xfrm>
            <a:off x="0" y="2196133"/>
            <a:ext cx="9002713" cy="2674732"/>
          </a:xfrm>
          <a:prstGeom prst="rect">
            <a:avLst/>
          </a:prstGeom>
          <a:solidFill>
            <a:srgbClr val="CDEAFC"/>
          </a:solidFill>
          <a:ln w="9525" cap="flat" cmpd="sng" algn="ctr">
            <a:noFill/>
            <a:prstDash val="solid"/>
            <a:round/>
            <a:headEnd type="none" w="med" len="med"/>
            <a:tailEnd type="none" w="med" len="med"/>
          </a:ln>
          <a:effectLst>
            <a:outerShdw blurRad="63500" algn="ctr" rotWithShape="0">
              <a:schemeClr val="bg1">
                <a:lumMod val="75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dirty="0">
              <a:ln>
                <a:noFill/>
              </a:ln>
              <a:effectLst/>
              <a:latin typeface="Roboto Condensed" panose="02000000000000000000" pitchFamily="2" charset="0"/>
              <a:ea typeface="Microsoft YaHei" panose="020B0503020204020204" pitchFamily="34" charset="-122"/>
            </a:endParaRPr>
          </a:p>
        </p:txBody>
      </p:sp>
      <p:sp>
        <p:nvSpPr>
          <p:cNvPr id="2" name="Title 1">
            <a:extLst>
              <a:ext uri="{FF2B5EF4-FFF2-40B4-BE49-F238E27FC236}">
                <a16:creationId xmlns:a16="http://schemas.microsoft.com/office/drawing/2014/main" id="{A2C41672-437E-B59F-6E5D-71C87321C22F}"/>
              </a:ext>
            </a:extLst>
          </p:cNvPr>
          <p:cNvSpPr>
            <a:spLocks noGrp="1"/>
          </p:cNvSpPr>
          <p:nvPr>
            <p:ph type="title"/>
          </p:nvPr>
        </p:nvSpPr>
        <p:spPr/>
        <p:txBody>
          <a:bodyPr/>
          <a:lstStyle/>
          <a:p>
            <a:r>
              <a:rPr lang="et-EE" dirty="0"/>
              <a:t>Eesti riigi võlakirjade eesmärk – </a:t>
            </a:r>
            <a:r>
              <a:rPr lang="et-EE" dirty="0" err="1"/>
              <a:t>ühiskasu</a:t>
            </a:r>
            <a:endParaRPr lang="et-EE" dirty="0"/>
          </a:p>
        </p:txBody>
      </p:sp>
      <p:sp>
        <p:nvSpPr>
          <p:cNvPr id="3" name="Content Placeholder 2">
            <a:extLst>
              <a:ext uri="{FF2B5EF4-FFF2-40B4-BE49-F238E27FC236}">
                <a16:creationId xmlns:a16="http://schemas.microsoft.com/office/drawing/2014/main" id="{BC46ED93-043A-061B-0699-8EC9A222FBE1}"/>
              </a:ext>
            </a:extLst>
          </p:cNvPr>
          <p:cNvSpPr>
            <a:spLocks noGrp="1"/>
          </p:cNvSpPr>
          <p:nvPr>
            <p:ph idx="1"/>
          </p:nvPr>
        </p:nvSpPr>
        <p:spPr>
          <a:xfrm>
            <a:off x="466725" y="1476053"/>
            <a:ext cx="7920000" cy="806200"/>
          </a:xfrm>
        </p:spPr>
        <p:txBody>
          <a:bodyPr/>
          <a:lstStyle/>
          <a:p>
            <a:pPr lvl="0">
              <a:spcAft>
                <a:spcPts val="0"/>
              </a:spcAft>
            </a:pPr>
            <a:endParaRPr lang="en-EE" sz="1600" dirty="0">
              <a:solidFill>
                <a:schemeClr val="accent1"/>
              </a:solidFill>
              <a:effectLst/>
            </a:endParaRPr>
          </a:p>
          <a:p>
            <a:pPr lvl="0">
              <a:spcAft>
                <a:spcPts val="0"/>
              </a:spcAft>
            </a:pPr>
            <a:r>
              <a:rPr lang="en-EE" dirty="0">
                <a:solidFill>
                  <a:srgbClr val="006EB9"/>
                </a:solidFill>
                <a:effectLst/>
                <a:latin typeface="Roboto Condensed Medium" panose="02000000000000000000" pitchFamily="2" charset="0"/>
                <a:ea typeface="Roboto Condensed Medium" panose="02000000000000000000" pitchFamily="2" charset="0"/>
              </a:rPr>
              <a:t>Eesti elanike vahendite kaasamine </a:t>
            </a:r>
          </a:p>
          <a:p>
            <a:pPr>
              <a:spcAft>
                <a:spcPts val="0"/>
              </a:spcAft>
            </a:pPr>
            <a:endParaRPr lang="et-EE" sz="1600" dirty="0"/>
          </a:p>
        </p:txBody>
      </p:sp>
      <p:sp>
        <p:nvSpPr>
          <p:cNvPr id="4" name="Slide Number Placeholder 3">
            <a:extLst>
              <a:ext uri="{FF2B5EF4-FFF2-40B4-BE49-F238E27FC236}">
                <a16:creationId xmlns:a16="http://schemas.microsoft.com/office/drawing/2014/main" id="{9C0F12C9-8B42-AEAD-D678-6BF7B10E5392}"/>
              </a:ext>
            </a:extLst>
          </p:cNvPr>
          <p:cNvSpPr>
            <a:spLocks noGrp="1"/>
          </p:cNvSpPr>
          <p:nvPr>
            <p:ph type="sldNum" idx="12"/>
          </p:nvPr>
        </p:nvSpPr>
        <p:spPr/>
        <p:txBody>
          <a:bodyPr/>
          <a:lstStyle/>
          <a:p>
            <a:fld id="{91A857D3-8977-4B76-8A8E-76EC884CC3A4}" type="slidenum">
              <a:rPr lang="et-EE" altLang="en-US" smtClean="0">
                <a:latin typeface="+mj-lt"/>
              </a:rPr>
              <a:pPr/>
              <a:t>2</a:t>
            </a:fld>
            <a:endParaRPr lang="et-EE" altLang="en-US" dirty="0">
              <a:latin typeface="+mj-lt"/>
            </a:endParaRPr>
          </a:p>
        </p:txBody>
      </p:sp>
      <p:pic>
        <p:nvPicPr>
          <p:cNvPr id="18" name="Graphic 17" descr="Piggy Bank with solid fill">
            <a:extLst>
              <a:ext uri="{FF2B5EF4-FFF2-40B4-BE49-F238E27FC236}">
                <a16:creationId xmlns:a16="http://schemas.microsoft.com/office/drawing/2014/main" id="{18C65199-760A-4779-A7C6-6AA298B1A3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980" y="2512999"/>
            <a:ext cx="1095544" cy="1095544"/>
          </a:xfrm>
          <a:prstGeom prst="rect">
            <a:avLst/>
          </a:prstGeom>
        </p:spPr>
      </p:pic>
      <p:pic>
        <p:nvPicPr>
          <p:cNvPr id="30" name="Graphic 29" descr="Lightbulb and gear with solid fill">
            <a:extLst>
              <a:ext uri="{FF2B5EF4-FFF2-40B4-BE49-F238E27FC236}">
                <a16:creationId xmlns:a16="http://schemas.microsoft.com/office/drawing/2014/main" id="{AB1EF635-1C17-5B4C-5D14-59FB4A10FB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8131" y="2520113"/>
            <a:ext cx="1081316" cy="1081316"/>
          </a:xfrm>
          <a:prstGeom prst="rect">
            <a:avLst/>
          </a:prstGeom>
        </p:spPr>
      </p:pic>
      <p:pic>
        <p:nvPicPr>
          <p:cNvPr id="40" name="Graphic 39" descr="Upward trend with solid fill">
            <a:extLst>
              <a:ext uri="{FF2B5EF4-FFF2-40B4-BE49-F238E27FC236}">
                <a16:creationId xmlns:a16="http://schemas.microsoft.com/office/drawing/2014/main" id="{541E10F5-8AB2-D7A0-6568-79C35F0FCB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1904" y="2520113"/>
            <a:ext cx="1081316" cy="1081316"/>
          </a:xfrm>
          <a:prstGeom prst="rect">
            <a:avLst/>
          </a:prstGeom>
        </p:spPr>
      </p:pic>
      <p:sp>
        <p:nvSpPr>
          <p:cNvPr id="19" name="TextBox 18">
            <a:extLst>
              <a:ext uri="{FF2B5EF4-FFF2-40B4-BE49-F238E27FC236}">
                <a16:creationId xmlns:a16="http://schemas.microsoft.com/office/drawing/2014/main" id="{9E28F68D-C49B-FB5D-1DF5-CDC0F05FAFA4}"/>
              </a:ext>
            </a:extLst>
          </p:cNvPr>
          <p:cNvSpPr txBox="1"/>
          <p:nvPr/>
        </p:nvSpPr>
        <p:spPr>
          <a:xfrm>
            <a:off x="466548" y="3780309"/>
            <a:ext cx="1456964" cy="738664"/>
          </a:xfrm>
          <a:prstGeom prst="rect">
            <a:avLst/>
          </a:prstGeom>
          <a:noFill/>
        </p:spPr>
        <p:txBody>
          <a:bodyPr wrap="square" lIns="0" tIns="0" rIns="0" bIns="0">
            <a:spAutoFit/>
          </a:bodyPr>
          <a:lstStyle/>
          <a:p>
            <a:pPr marL="0" lvl="5" indent="0">
              <a:buNone/>
            </a:pPr>
            <a:r>
              <a:rPr lang="et-EE" sz="1600" dirty="0">
                <a:solidFill>
                  <a:srgbClr val="006EB9"/>
                </a:solidFill>
                <a:latin typeface="Roboto Condensed Medium" panose="02000000000000000000" pitchFamily="2" charset="0"/>
                <a:ea typeface="Roboto Condensed Medium" panose="02000000000000000000" pitchFamily="2" charset="0"/>
                <a:cs typeface="Arial" panose="020B0604020202020204" pitchFamily="34" charset="0"/>
              </a:rPr>
              <a:t>toetab majandust jättes intressitulu riiki</a:t>
            </a:r>
          </a:p>
        </p:txBody>
      </p:sp>
      <p:sp>
        <p:nvSpPr>
          <p:cNvPr id="21" name="TextBox 20">
            <a:extLst>
              <a:ext uri="{FF2B5EF4-FFF2-40B4-BE49-F238E27FC236}">
                <a16:creationId xmlns:a16="http://schemas.microsoft.com/office/drawing/2014/main" id="{DAFDE25A-717E-3E69-9711-FBFACD6EA099}"/>
              </a:ext>
            </a:extLst>
          </p:cNvPr>
          <p:cNvSpPr txBox="1"/>
          <p:nvPr/>
        </p:nvSpPr>
        <p:spPr>
          <a:xfrm>
            <a:off x="4087164" y="3780309"/>
            <a:ext cx="1456963" cy="738664"/>
          </a:xfrm>
          <a:prstGeom prst="rect">
            <a:avLst/>
          </a:prstGeom>
          <a:noFill/>
        </p:spPr>
        <p:txBody>
          <a:bodyPr wrap="square" lIns="0" tIns="0" rIns="0" bIns="0">
            <a:spAutoFit/>
          </a:bodyPr>
          <a:lstStyle/>
          <a:p>
            <a:pPr marL="0" lvl="5" indent="0">
              <a:buNone/>
            </a:pPr>
            <a:r>
              <a:rPr lang="et-EE" sz="1600" dirty="0">
                <a:solidFill>
                  <a:srgbClr val="006EB9"/>
                </a:solidFill>
                <a:latin typeface="Roboto Condensed Medium" panose="02000000000000000000" pitchFamily="2" charset="0"/>
                <a:ea typeface="Roboto Condensed Medium" panose="02000000000000000000" pitchFamily="2" charset="0"/>
                <a:cs typeface="Arial" panose="020B0604020202020204" pitchFamily="34" charset="0"/>
              </a:rPr>
              <a:t>laiendab finantseerimis-allikate valikut</a:t>
            </a:r>
            <a:endParaRPr lang="en-EE" sz="1600" dirty="0">
              <a:solidFill>
                <a:srgbClr val="006EB9"/>
              </a:solidFill>
              <a:latin typeface="Roboto Condensed Medium" panose="02000000000000000000" pitchFamily="2" charset="0"/>
              <a:ea typeface="Roboto Condensed Medium" panose="02000000000000000000" pitchFamily="2" charset="0"/>
              <a:cs typeface="Arial" panose="020B0604020202020204" pitchFamily="34" charset="0"/>
            </a:endParaRPr>
          </a:p>
        </p:txBody>
      </p:sp>
      <p:sp>
        <p:nvSpPr>
          <p:cNvPr id="23" name="TextBox 22">
            <a:extLst>
              <a:ext uri="{FF2B5EF4-FFF2-40B4-BE49-F238E27FC236}">
                <a16:creationId xmlns:a16="http://schemas.microsoft.com/office/drawing/2014/main" id="{9AE95F82-4F87-55B7-5DA0-C610857907A4}"/>
              </a:ext>
            </a:extLst>
          </p:cNvPr>
          <p:cNvSpPr txBox="1"/>
          <p:nvPr/>
        </p:nvSpPr>
        <p:spPr>
          <a:xfrm>
            <a:off x="5881349" y="3780309"/>
            <a:ext cx="1354724" cy="738664"/>
          </a:xfrm>
          <a:prstGeom prst="rect">
            <a:avLst/>
          </a:prstGeom>
          <a:noFill/>
        </p:spPr>
        <p:txBody>
          <a:bodyPr wrap="square" lIns="0" tIns="0" rIns="0" bIns="0">
            <a:spAutoFit/>
          </a:bodyPr>
          <a:lstStyle/>
          <a:p>
            <a:pPr marL="0" lvl="5" indent="0">
              <a:buNone/>
            </a:pPr>
            <a:r>
              <a:rPr lang="en-EE" sz="1600" dirty="0">
                <a:solidFill>
                  <a:srgbClr val="006EB9"/>
                </a:solidFill>
                <a:effectLst/>
                <a:latin typeface="Roboto Condensed Medium" panose="02000000000000000000" pitchFamily="2" charset="0"/>
                <a:ea typeface="Roboto Condensed Medium" panose="02000000000000000000" pitchFamily="2" charset="0"/>
                <a:cs typeface="Arial" panose="020B0604020202020204" pitchFamily="34" charset="0"/>
              </a:rPr>
              <a:t>elavdab kohalikku kapitaliturgu</a:t>
            </a:r>
          </a:p>
        </p:txBody>
      </p:sp>
      <p:sp>
        <p:nvSpPr>
          <p:cNvPr id="25" name="TextBox 24">
            <a:extLst>
              <a:ext uri="{FF2B5EF4-FFF2-40B4-BE49-F238E27FC236}">
                <a16:creationId xmlns:a16="http://schemas.microsoft.com/office/drawing/2014/main" id="{26F37F88-1478-161E-45E4-010A6677FF4A}"/>
              </a:ext>
            </a:extLst>
          </p:cNvPr>
          <p:cNvSpPr txBox="1"/>
          <p:nvPr/>
        </p:nvSpPr>
        <p:spPr>
          <a:xfrm>
            <a:off x="7495711" y="3780309"/>
            <a:ext cx="1108540" cy="738664"/>
          </a:xfrm>
          <a:prstGeom prst="rect">
            <a:avLst/>
          </a:prstGeom>
          <a:noFill/>
        </p:spPr>
        <p:txBody>
          <a:bodyPr wrap="square" lIns="0" tIns="0" rIns="0" bIns="0">
            <a:spAutoFit/>
          </a:bodyPr>
          <a:lstStyle/>
          <a:p>
            <a:pPr marL="0" lvl="5" indent="0">
              <a:buNone/>
            </a:pPr>
            <a:r>
              <a:rPr lang="en-EE" sz="1600" dirty="0">
                <a:solidFill>
                  <a:srgbClr val="006EB9"/>
                </a:solidFill>
                <a:effectLst/>
                <a:latin typeface="Roboto Condensed Medium" panose="02000000000000000000" pitchFamily="2" charset="0"/>
                <a:ea typeface="Roboto Condensed Medium" panose="02000000000000000000" pitchFamily="2" charset="0"/>
                <a:cs typeface="Arial" panose="020B0604020202020204" pitchFamily="34" charset="0"/>
              </a:rPr>
              <a:t>edendab üldist rahatarkus</a:t>
            </a:r>
            <a:r>
              <a:rPr lang="et-EE" sz="1600" dirty="0">
                <a:solidFill>
                  <a:srgbClr val="006EB9"/>
                </a:solidFill>
                <a:effectLst/>
                <a:latin typeface="Roboto Condensed Medium" panose="02000000000000000000" pitchFamily="2" charset="0"/>
                <a:ea typeface="Roboto Condensed Medium" panose="02000000000000000000" pitchFamily="2" charset="0"/>
                <a:cs typeface="Arial" panose="020B0604020202020204" pitchFamily="34" charset="0"/>
              </a:rPr>
              <a:t>t</a:t>
            </a:r>
            <a:endParaRPr lang="et-EE" sz="1600" dirty="0">
              <a:solidFill>
                <a:schemeClr val="accent1"/>
              </a:solidFill>
              <a:latin typeface="Roboto Condensed Medium" panose="02000000000000000000" pitchFamily="2" charset="0"/>
              <a:ea typeface="Roboto Condensed Medium" panose="02000000000000000000" pitchFamily="2" charset="0"/>
            </a:endParaRPr>
          </a:p>
        </p:txBody>
      </p:sp>
      <p:pic>
        <p:nvPicPr>
          <p:cNvPr id="27" name="Graphic 26" descr="Briefcase with solid fill">
            <a:extLst>
              <a:ext uri="{FF2B5EF4-FFF2-40B4-BE49-F238E27FC236}">
                <a16:creationId xmlns:a16="http://schemas.microsoft.com/office/drawing/2014/main" id="{8686D4C0-FB98-409E-7DE3-C89090F4B9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77069" y="2552855"/>
            <a:ext cx="981271" cy="981271"/>
          </a:xfrm>
          <a:prstGeom prst="rect">
            <a:avLst/>
          </a:prstGeom>
        </p:spPr>
      </p:pic>
      <p:sp>
        <p:nvSpPr>
          <p:cNvPr id="7" name="TextBox 6">
            <a:extLst>
              <a:ext uri="{FF2B5EF4-FFF2-40B4-BE49-F238E27FC236}">
                <a16:creationId xmlns:a16="http://schemas.microsoft.com/office/drawing/2014/main" id="{95933AC0-617A-6533-95BF-15D3D9B9F801}"/>
              </a:ext>
            </a:extLst>
          </p:cNvPr>
          <p:cNvSpPr txBox="1"/>
          <p:nvPr/>
        </p:nvSpPr>
        <p:spPr>
          <a:xfrm>
            <a:off x="2264574" y="3780309"/>
            <a:ext cx="1358029" cy="738664"/>
          </a:xfrm>
          <a:prstGeom prst="rect">
            <a:avLst/>
          </a:prstGeom>
          <a:noFill/>
        </p:spPr>
        <p:txBody>
          <a:bodyPr wrap="square" lIns="0" tIns="0" rIns="0" bIns="0">
            <a:spAutoFit/>
          </a:bodyPr>
          <a:lstStyle/>
          <a:p>
            <a:pPr marL="0" lvl="5" indent="0">
              <a:buNone/>
            </a:pPr>
            <a:r>
              <a:rPr lang="et-EE" sz="1600" dirty="0">
                <a:solidFill>
                  <a:srgbClr val="006EB9"/>
                </a:solidFill>
                <a:latin typeface="Roboto Condensed Medium" panose="02000000000000000000" pitchFamily="2" charset="0"/>
                <a:ea typeface="Roboto Condensed Medium" panose="02000000000000000000" pitchFamily="2" charset="0"/>
                <a:cs typeface="Arial" panose="020B0604020202020204" pitchFamily="34" charset="0"/>
              </a:rPr>
              <a:t>tugevdab riiki kaasates inimesi</a:t>
            </a:r>
          </a:p>
        </p:txBody>
      </p:sp>
      <p:pic>
        <p:nvPicPr>
          <p:cNvPr id="9" name="Graphic 8" descr="Users with solid fill">
            <a:extLst>
              <a:ext uri="{FF2B5EF4-FFF2-40B4-BE49-F238E27FC236}">
                <a16:creationId xmlns:a16="http://schemas.microsoft.com/office/drawing/2014/main" id="{DCAA8E87-844C-35C7-7D1B-BF8D8E4A02F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45199" y="2473885"/>
            <a:ext cx="1172688" cy="1172688"/>
          </a:xfrm>
          <a:prstGeom prst="rect">
            <a:avLst/>
          </a:prstGeom>
        </p:spPr>
      </p:pic>
    </p:spTree>
    <p:extLst>
      <p:ext uri="{BB962C8B-B14F-4D97-AF65-F5344CB8AC3E}">
        <p14:creationId xmlns:p14="http://schemas.microsoft.com/office/powerpoint/2010/main" val="96510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1672-437E-B59F-6E5D-71C87321C22F}"/>
              </a:ext>
            </a:extLst>
          </p:cNvPr>
          <p:cNvSpPr>
            <a:spLocks noGrp="1"/>
          </p:cNvSpPr>
          <p:nvPr>
            <p:ph type="title"/>
          </p:nvPr>
        </p:nvSpPr>
        <p:spPr/>
        <p:txBody>
          <a:bodyPr/>
          <a:lstStyle/>
          <a:p>
            <a:r>
              <a:rPr lang="et-EE" dirty="0"/>
              <a:t>Riigivõlakiri</a:t>
            </a:r>
          </a:p>
        </p:txBody>
      </p:sp>
      <p:sp>
        <p:nvSpPr>
          <p:cNvPr id="3" name="Content Placeholder 2">
            <a:extLst>
              <a:ext uri="{FF2B5EF4-FFF2-40B4-BE49-F238E27FC236}">
                <a16:creationId xmlns:a16="http://schemas.microsoft.com/office/drawing/2014/main" id="{BC46ED93-043A-061B-0699-8EC9A222FBE1}"/>
              </a:ext>
            </a:extLst>
          </p:cNvPr>
          <p:cNvSpPr>
            <a:spLocks noGrp="1"/>
          </p:cNvSpPr>
          <p:nvPr>
            <p:ph idx="1"/>
          </p:nvPr>
        </p:nvSpPr>
        <p:spPr>
          <a:xfrm>
            <a:off x="360300" y="1260475"/>
            <a:ext cx="8243950" cy="4464050"/>
          </a:xfrm>
        </p:spPr>
        <p:txBody>
          <a:bodyPr/>
          <a:lstStyle/>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400" dirty="0">
                <a:solidFill>
                  <a:schemeClr val="tx1"/>
                </a:solidFill>
              </a:rPr>
              <a:t>Fikseeritud intressiga riiklik võlakiri tagab regulaarse ja kindla sissetuleku investorile. Riigivõlakiri on üks madalaima riskiga finantsinstrumente, see on sobiv viis väärtpaberiturul esimeste tehingute tegemiseks. Kogenud investorile annab võlakiri võimaluse hoida osa portfellist madala riskiga instrumentides. </a:t>
            </a:r>
            <a:br>
              <a:rPr lang="et-EE" sz="1400" dirty="0">
                <a:solidFill>
                  <a:schemeClr val="tx1"/>
                </a:solidFill>
              </a:rPr>
            </a:br>
            <a:endParaRPr lang="et-EE" sz="1400" dirty="0">
              <a:solidFill>
                <a:schemeClr val="tx1"/>
              </a:solidFill>
            </a:endParaRP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n-EE" sz="1400" dirty="0">
                <a:solidFill>
                  <a:schemeClr val="tx1"/>
                </a:solidFill>
              </a:rPr>
              <a:t>Viimaste aastate jooksul on mitmed Euroopa riigid (sh Belgia, Horvaatia, Iirimaa, Itaalia, Läti, Leedu, Portugal, Rumeenia, Suurbritannia) välja andnud ja</a:t>
            </a:r>
            <a:r>
              <a:rPr lang="et-EE" sz="1400" dirty="0">
                <a:solidFill>
                  <a:schemeClr val="tx1"/>
                </a:solidFill>
              </a:rPr>
              <a:t>e</a:t>
            </a:r>
            <a:r>
              <a:rPr lang="en-EE" sz="1400" dirty="0">
                <a:solidFill>
                  <a:schemeClr val="tx1"/>
                </a:solidFill>
              </a:rPr>
              <a:t>investoritele suunatud riiklikke võlakirju</a:t>
            </a:r>
            <a:r>
              <a:rPr lang="et-EE" sz="1400" dirty="0">
                <a:solidFill>
                  <a:schemeClr val="tx1"/>
                </a:solidFill>
              </a:rPr>
              <a:t>.</a:t>
            </a:r>
            <a:r>
              <a:rPr lang="en-EE" sz="1400" dirty="0">
                <a:solidFill>
                  <a:schemeClr val="tx1"/>
                </a:solidFill>
                <a:highlight>
                  <a:srgbClr val="FFFF00"/>
                </a:highlight>
              </a:rPr>
              <a:t> </a:t>
            </a:r>
            <a:br>
              <a:rPr lang="en-EE" sz="1400" dirty="0">
                <a:solidFill>
                  <a:schemeClr val="tx1"/>
                </a:solidFill>
              </a:rPr>
            </a:br>
            <a:endParaRPr lang="en-EE" sz="1400" dirty="0">
              <a:solidFill>
                <a:schemeClr val="tx1"/>
              </a:solidFill>
            </a:endParaRP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n-EE" sz="1400" dirty="0">
                <a:solidFill>
                  <a:schemeClr val="tx1"/>
                </a:solidFill>
              </a:rPr>
              <a:t>Eesti riik on alates Covid-19 kriisi algusest 2020. aastal aktiivsemalt emiteerinud nii pikaajalisi kui lühiajalisi võlakirju. </a:t>
            </a:r>
            <a:r>
              <a:rPr lang="et-EE" sz="1400" dirty="0">
                <a:solidFill>
                  <a:schemeClr val="tx1"/>
                </a:solidFill>
              </a:rPr>
              <a:t>Juuli</a:t>
            </a:r>
            <a:r>
              <a:rPr lang="en-EE" sz="1400" dirty="0">
                <a:solidFill>
                  <a:schemeClr val="tx1"/>
                </a:solidFill>
              </a:rPr>
              <a:t> lõpu seisuga on investorite portfellides 4 miljardi euro väärtuses pikaajalisi ja 1,1 miljardi euro väärtuses lühiajalisi Eesti riigi võlakirju. Need võlakirjad on olnud suunatud peamiselt kutselistele investoritele ja rahvusvahelistele fondidele.</a:t>
            </a:r>
            <a:br>
              <a:rPr lang="en-EE" sz="1400" dirty="0">
                <a:solidFill>
                  <a:schemeClr val="tx1"/>
                </a:solidFill>
              </a:rPr>
            </a:br>
            <a:endParaRPr lang="en-EE" sz="1400" dirty="0">
              <a:solidFill>
                <a:schemeClr val="tx1"/>
              </a:solidFill>
            </a:endParaRP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n-EE" sz="1400" dirty="0">
                <a:solidFill>
                  <a:schemeClr val="tx1"/>
                </a:solidFill>
              </a:rPr>
              <a:t>Antud avalik pakkumine võimaldab esmakordselt Eesti jaeinvestoritel osta Eesti riigi võlakirju ja kaubelda</a:t>
            </a:r>
            <a:r>
              <a:rPr lang="et-EE" sz="1400" dirty="0">
                <a:solidFill>
                  <a:schemeClr val="tx1"/>
                </a:solidFill>
              </a:rPr>
              <a:t> nende </a:t>
            </a:r>
            <a:r>
              <a:rPr lang="en-EE" sz="1400" dirty="0">
                <a:solidFill>
                  <a:schemeClr val="tx1"/>
                </a:solidFill>
              </a:rPr>
              <a:t>väärtpaberitega Nasdaq Tallinna börsil. Kaasatud raha suunatakse riigieelarvesse, sealhulgas kasvanud riigikaitse- ja muude investeeringute katmiseks.</a:t>
            </a:r>
          </a:p>
          <a:p>
            <a:pPr marL="342900" indent="-342900">
              <a:buClr>
                <a:srgbClr val="006EBE"/>
              </a:buClr>
              <a:buFont typeface="Swedbank Headline Black" panose="02000000000000000000" pitchFamily="50" charset="0"/>
              <a:buChar char="•"/>
            </a:pPr>
            <a:endParaRPr lang="en-EE" sz="18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buClr>
                <a:srgbClr val="006EBE"/>
              </a:buClr>
              <a:buFont typeface="Swedbank Headline Black" panose="02000000000000000000" pitchFamily="50" charset="0"/>
              <a:buChar char="•"/>
            </a:pPr>
            <a:endParaRPr lang="et-EE" sz="1600" dirty="0">
              <a:solidFill>
                <a:schemeClr val="accent1"/>
              </a:solidFill>
            </a:endParaRPr>
          </a:p>
          <a:p>
            <a:pPr marL="342900" indent="-342900">
              <a:buClr>
                <a:srgbClr val="006EBE"/>
              </a:buClr>
              <a:buFont typeface="Swedbank Headline Black" panose="02000000000000000000" pitchFamily="50" charset="0"/>
              <a:buChar char="•"/>
            </a:pPr>
            <a:endParaRPr lang="et-EE" dirty="0"/>
          </a:p>
        </p:txBody>
      </p:sp>
      <p:sp>
        <p:nvSpPr>
          <p:cNvPr id="4" name="Slide Number Placeholder 3">
            <a:extLst>
              <a:ext uri="{FF2B5EF4-FFF2-40B4-BE49-F238E27FC236}">
                <a16:creationId xmlns:a16="http://schemas.microsoft.com/office/drawing/2014/main" id="{9C0F12C9-8B42-AEAD-D678-6BF7B10E5392}"/>
              </a:ext>
            </a:extLst>
          </p:cNvPr>
          <p:cNvSpPr>
            <a:spLocks noGrp="1"/>
          </p:cNvSpPr>
          <p:nvPr>
            <p:ph type="sldNum" idx="12"/>
          </p:nvPr>
        </p:nvSpPr>
        <p:spPr/>
        <p:txBody>
          <a:bodyPr/>
          <a:lstStyle/>
          <a:p>
            <a:fld id="{91A857D3-8977-4B76-8A8E-76EC884CC3A4}" type="slidenum">
              <a:rPr lang="et-EE" altLang="en-US" smtClean="0"/>
              <a:pPr/>
              <a:t>3</a:t>
            </a:fld>
            <a:endParaRPr lang="et-EE" altLang="en-US" dirty="0"/>
          </a:p>
        </p:txBody>
      </p:sp>
    </p:spTree>
    <p:extLst>
      <p:ext uri="{BB962C8B-B14F-4D97-AF65-F5344CB8AC3E}">
        <p14:creationId xmlns:p14="http://schemas.microsoft.com/office/powerpoint/2010/main" val="151875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203D00-064F-E3BA-2F79-B4D44F5613CD}"/>
              </a:ext>
            </a:extLst>
          </p:cNvPr>
          <p:cNvSpPr/>
          <p:nvPr/>
        </p:nvSpPr>
        <p:spPr bwMode="auto">
          <a:xfrm>
            <a:off x="0" y="3886200"/>
            <a:ext cx="9002713" cy="2281224"/>
          </a:xfrm>
          <a:prstGeom prst="rect">
            <a:avLst/>
          </a:prstGeom>
          <a:solidFill>
            <a:srgbClr val="CDEAFC"/>
          </a:solidFill>
          <a:ln w="9525" cap="flat" cmpd="sng" algn="ctr">
            <a:noFill/>
            <a:prstDash val="solid"/>
            <a:round/>
            <a:headEnd type="none" w="med" len="med"/>
            <a:tailEnd type="none" w="med" len="med"/>
          </a:ln>
          <a:effectLst>
            <a:outerShdw blurRad="63500" algn="ctr" rotWithShape="0">
              <a:schemeClr val="bg1">
                <a:lumMod val="75000"/>
                <a:alpha val="40000"/>
              </a:scheme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sp>
        <p:nvSpPr>
          <p:cNvPr id="2" name="Title 1">
            <a:extLst>
              <a:ext uri="{FF2B5EF4-FFF2-40B4-BE49-F238E27FC236}">
                <a16:creationId xmlns:a16="http://schemas.microsoft.com/office/drawing/2014/main" id="{A2C41672-437E-B59F-6E5D-71C87321C22F}"/>
              </a:ext>
            </a:extLst>
          </p:cNvPr>
          <p:cNvSpPr>
            <a:spLocks noGrp="1"/>
          </p:cNvSpPr>
          <p:nvPr>
            <p:ph type="title"/>
          </p:nvPr>
        </p:nvSpPr>
        <p:spPr/>
        <p:txBody>
          <a:bodyPr/>
          <a:lstStyle/>
          <a:p>
            <a:r>
              <a:rPr lang="et-EE" dirty="0"/>
              <a:t>Eesti riigi võlakirjad</a:t>
            </a:r>
          </a:p>
        </p:txBody>
      </p:sp>
      <p:sp>
        <p:nvSpPr>
          <p:cNvPr id="4" name="Slide Number Placeholder 3">
            <a:extLst>
              <a:ext uri="{FF2B5EF4-FFF2-40B4-BE49-F238E27FC236}">
                <a16:creationId xmlns:a16="http://schemas.microsoft.com/office/drawing/2014/main" id="{9C0F12C9-8B42-AEAD-D678-6BF7B10E5392}"/>
              </a:ext>
            </a:extLst>
          </p:cNvPr>
          <p:cNvSpPr>
            <a:spLocks noGrp="1"/>
          </p:cNvSpPr>
          <p:nvPr>
            <p:ph type="sldNum" idx="12"/>
          </p:nvPr>
        </p:nvSpPr>
        <p:spPr/>
        <p:txBody>
          <a:bodyPr/>
          <a:lstStyle/>
          <a:p>
            <a:fld id="{91A857D3-8977-4B76-8A8E-76EC884CC3A4}" type="slidenum">
              <a:rPr lang="et-EE" altLang="en-US" smtClean="0"/>
              <a:pPr/>
              <a:t>4</a:t>
            </a:fld>
            <a:endParaRPr lang="et-EE" altLang="en-US" dirty="0"/>
          </a:p>
        </p:txBody>
      </p:sp>
      <p:sp>
        <p:nvSpPr>
          <p:cNvPr id="11" name="Rectangle 10">
            <a:extLst>
              <a:ext uri="{FF2B5EF4-FFF2-40B4-BE49-F238E27FC236}">
                <a16:creationId xmlns:a16="http://schemas.microsoft.com/office/drawing/2014/main" id="{979CCEE9-F12D-E46E-7990-81F8F6B6B8A8}"/>
              </a:ext>
            </a:extLst>
          </p:cNvPr>
          <p:cNvSpPr/>
          <p:nvPr/>
        </p:nvSpPr>
        <p:spPr>
          <a:xfrm>
            <a:off x="351928" y="1252951"/>
            <a:ext cx="8180885" cy="1000274"/>
          </a:xfrm>
          <a:prstGeom prst="rect">
            <a:avLst/>
          </a:prstGeom>
        </p:spPr>
        <p:txBody>
          <a:bodyPr wrap="square" lIns="0" tIns="0" rIns="0" bIns="0">
            <a:spAutoFit/>
          </a:bodyPr>
          <a:lstStyle/>
          <a:p>
            <a:pPr marL="108000" indent="-108000" defTabSz="377693" fontAlgn="auto" hangingPunct="1">
              <a:lnSpc>
                <a:spcPct val="100000"/>
              </a:lnSpc>
              <a:spcBef>
                <a:spcPts val="300"/>
              </a:spcBef>
              <a:spcAft>
                <a:spcPts val="0"/>
              </a:spcAft>
              <a:buClrTx/>
              <a:buSzTx/>
              <a:buFont typeface="Arial" panose="020B0604020202020204" pitchFamily="34" charset="0"/>
              <a:buChar char="•"/>
            </a:pPr>
            <a:r>
              <a:rPr lang="et-EE" sz="1200" dirty="0">
                <a:solidFill>
                  <a:srgbClr val="006EBE"/>
                </a:solidFill>
                <a:latin typeface="Roboto Condensed Light" panose="02000000000000000000" pitchFamily="2" charset="0"/>
                <a:ea typeface="Roboto Condensed Light" panose="02000000000000000000" pitchFamily="2" charset="0"/>
                <a:cs typeface="Arial" panose="020B0604020202020204" pitchFamily="34" charset="0"/>
              </a:rPr>
              <a:t>Eesti riigi v</a:t>
            </a:r>
            <a:r>
              <a:rPr lang="fi-FI" sz="1200" dirty="0">
                <a:solidFill>
                  <a:srgbClr val="006EBE"/>
                </a:solidFill>
                <a:latin typeface="Roboto Condensed Light" panose="02000000000000000000" pitchFamily="2" charset="0"/>
                <a:ea typeface="Roboto Condensed Light" panose="02000000000000000000" pitchFamily="2" charset="0"/>
                <a:cs typeface="Arial" panose="020B0604020202020204" pitchFamily="34" charset="0"/>
              </a:rPr>
              <a:t>õlakiri on </a:t>
            </a:r>
            <a:r>
              <a:rPr lang="et-EE" sz="1200" dirty="0">
                <a:solidFill>
                  <a:srgbClr val="006EBE"/>
                </a:solidFill>
                <a:latin typeface="Roboto Condensed Light" panose="02000000000000000000" pitchFamily="2" charset="0"/>
                <a:ea typeface="Roboto Condensed Light" panose="02000000000000000000" pitchFamily="2" charset="0"/>
                <a:cs typeface="Arial" panose="020B0604020202020204" pitchFamily="34" charset="0"/>
              </a:rPr>
              <a:t>laenu kokkulepe, mille puhul Eesti riik soovib laenu võtta ja Eesti riigi võlakirja omandaja on valmis seda laenu andma. Laenu tingimustes ja tähtajas lepitakse eelnevalt kokku. Seejärel väljastab Eesti riik võlakirjad ehk väärtpaberid, mis on võlakirja omanikule ehk laenuandjale laenu kokkuleppe kinnituseks.</a:t>
            </a:r>
          </a:p>
          <a:p>
            <a:pPr marL="108000" indent="-108000" defTabSz="377693" fontAlgn="auto" hangingPunct="1">
              <a:lnSpc>
                <a:spcPct val="100000"/>
              </a:lnSpc>
              <a:spcBef>
                <a:spcPts val="300"/>
              </a:spcBef>
              <a:spcAft>
                <a:spcPts val="0"/>
              </a:spcAft>
              <a:buClrTx/>
              <a:buSzTx/>
              <a:buFont typeface="Arial" panose="020B0604020202020204" pitchFamily="34" charset="0"/>
              <a:buChar char="•"/>
            </a:pPr>
            <a:r>
              <a:rPr lang="et-EE" sz="1200" dirty="0">
                <a:solidFill>
                  <a:srgbClr val="006EBE"/>
                </a:solidFill>
                <a:latin typeface="Roboto Condensed Light" panose="02000000000000000000" pitchFamily="2" charset="0"/>
                <a:ea typeface="Roboto Condensed Light" panose="02000000000000000000" pitchFamily="2" charset="0"/>
                <a:cs typeface="Arial" panose="020B0604020202020204" pitchFamily="34" charset="0"/>
              </a:rPr>
              <a:t>Eesti riik maksab võlakirja omanikule üks kord aastas kokkulepitud intressi. See on laenuandja tulu antud laenu eest.</a:t>
            </a:r>
          </a:p>
          <a:p>
            <a:pPr marL="108000" indent="-108000" defTabSz="377693" fontAlgn="auto" hangingPunct="1">
              <a:lnSpc>
                <a:spcPct val="100000"/>
              </a:lnSpc>
              <a:spcBef>
                <a:spcPts val="300"/>
              </a:spcBef>
              <a:spcAft>
                <a:spcPts val="0"/>
              </a:spcAft>
              <a:buClrTx/>
              <a:buSzTx/>
              <a:buFont typeface="Arial" panose="020B0604020202020204" pitchFamily="34" charset="0"/>
              <a:buChar char="•"/>
            </a:pPr>
            <a:r>
              <a:rPr lang="et-EE" sz="1200" dirty="0">
                <a:solidFill>
                  <a:srgbClr val="006EBE"/>
                </a:solidFill>
                <a:latin typeface="Roboto Condensed Light" panose="02000000000000000000" pitchFamily="2" charset="0"/>
                <a:ea typeface="Roboto Condensed Light" panose="02000000000000000000" pitchFamily="2" charset="0"/>
                <a:cs typeface="Arial" panose="020B0604020202020204" pitchFamily="34" charset="0"/>
              </a:rPr>
              <a:t>Võlakirja lõpptähtpäeval maksab Eesti riik võlakirja omanikule tagasi ka algse võlakirja nimiväärtusele vastava summa.</a:t>
            </a:r>
          </a:p>
        </p:txBody>
      </p:sp>
      <p:sp>
        <p:nvSpPr>
          <p:cNvPr id="13" name="TextBox 12">
            <a:extLst>
              <a:ext uri="{FF2B5EF4-FFF2-40B4-BE49-F238E27FC236}">
                <a16:creationId xmlns:a16="http://schemas.microsoft.com/office/drawing/2014/main" id="{F9F8B17E-8835-1CA2-7457-F42831E3F70B}"/>
              </a:ext>
            </a:extLst>
          </p:cNvPr>
          <p:cNvSpPr txBox="1"/>
          <p:nvPr/>
        </p:nvSpPr>
        <p:spPr>
          <a:xfrm>
            <a:off x="455699" y="2422547"/>
            <a:ext cx="1500935" cy="1267458"/>
          </a:xfrm>
          <a:prstGeom prst="rect">
            <a:avLst/>
          </a:prstGeom>
          <a:noFill/>
        </p:spPr>
        <p:txBody>
          <a:bodyPr wrap="square" lIns="0" tIns="0" rIns="0" bIns="0" rtlCol="0">
            <a:spAutoFit/>
          </a:bodyPr>
          <a:lstStyle/>
          <a:p>
            <a:pPr defTabSz="377693" fontAlgn="auto" hangingPunct="1">
              <a:lnSpc>
                <a:spcPct val="100000"/>
              </a:lnSpc>
              <a:spcBef>
                <a:spcPts val="0"/>
              </a:spcBef>
              <a:spcAft>
                <a:spcPts val="0"/>
              </a:spcAft>
              <a:buClrTx/>
              <a:buSzTx/>
            </a:pPr>
            <a:r>
              <a:rPr lang="et-EE" sz="1600" b="1" dirty="0">
                <a:solidFill>
                  <a:srgbClr val="006EBE"/>
                </a:solidFill>
                <a:latin typeface="Roboto Condensed Black" panose="02000000000000000000" pitchFamily="2" charset="0"/>
                <a:ea typeface="Roboto Condensed Black" panose="02000000000000000000" pitchFamily="2" charset="0"/>
                <a:cs typeface="Arial" panose="020B0604020202020204" pitchFamily="34" charset="0"/>
              </a:rPr>
              <a:t>Mille poolest Eesti riigi võlakiri sarnaneb tähtajalise hoiusega?</a:t>
            </a:r>
          </a:p>
        </p:txBody>
      </p:sp>
      <p:sp>
        <p:nvSpPr>
          <p:cNvPr id="20" name="Rectangle 19">
            <a:extLst>
              <a:ext uri="{FF2B5EF4-FFF2-40B4-BE49-F238E27FC236}">
                <a16:creationId xmlns:a16="http://schemas.microsoft.com/office/drawing/2014/main" id="{8013D1A4-BA71-7E49-B55D-49E5A50A4011}"/>
              </a:ext>
            </a:extLst>
          </p:cNvPr>
          <p:cNvSpPr/>
          <p:nvPr/>
        </p:nvSpPr>
        <p:spPr>
          <a:xfrm>
            <a:off x="2044041" y="2451960"/>
            <a:ext cx="2319679" cy="1054135"/>
          </a:xfrm>
          <a:prstGeom prst="rect">
            <a:avLst/>
          </a:prstGeom>
        </p:spPr>
        <p:txBody>
          <a:bodyPr wrap="square" lIns="0" tIns="0" rIns="0" bIns="0">
            <a:spAutoFit/>
          </a:bodyPr>
          <a:lstStyle/>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100" dirty="0">
                <a:latin typeface="Roboto Condensed Light" panose="02000000000000000000" pitchFamily="2" charset="0"/>
                <a:ea typeface="Roboto Condensed Light" panose="02000000000000000000" pitchFamily="2" charset="0"/>
                <a:cs typeface="Arial" panose="020B0604020202020204" pitchFamily="34" charset="0"/>
              </a:rPr>
              <a:t>Mõlemal juhul teenib investor kindlaksmääratud perioodi eest fikseeritud intressi.</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100" dirty="0">
                <a:latin typeface="Roboto Condensed Light" panose="02000000000000000000" pitchFamily="2" charset="0"/>
                <a:ea typeface="Roboto Condensed Light" panose="02000000000000000000" pitchFamily="2" charset="0"/>
                <a:cs typeface="Arial" panose="020B0604020202020204" pitchFamily="34" charset="0"/>
              </a:rPr>
              <a:t>Mõlemal juhul makstakse investorile perioodi lõppedes algselt investeeritud summa tagasi. </a:t>
            </a:r>
          </a:p>
        </p:txBody>
      </p:sp>
      <p:sp>
        <p:nvSpPr>
          <p:cNvPr id="21" name="Rectangle 20">
            <a:extLst>
              <a:ext uri="{FF2B5EF4-FFF2-40B4-BE49-F238E27FC236}">
                <a16:creationId xmlns:a16="http://schemas.microsoft.com/office/drawing/2014/main" id="{8E8F1CD7-D957-0090-E0FE-2B5E23D596CE}"/>
              </a:ext>
            </a:extLst>
          </p:cNvPr>
          <p:cNvSpPr/>
          <p:nvPr/>
        </p:nvSpPr>
        <p:spPr>
          <a:xfrm>
            <a:off x="6136752" y="2451960"/>
            <a:ext cx="2467498" cy="1434239"/>
          </a:xfrm>
          <a:prstGeom prst="rect">
            <a:avLst/>
          </a:prstGeom>
        </p:spPr>
        <p:txBody>
          <a:bodyPr wrap="square" lIns="0" tIns="0" rIns="0" bIns="0">
            <a:spAutoFit/>
          </a:bodyPr>
          <a:lstStyle/>
          <a:p>
            <a:pPr marL="108000" indent="-108000" defTabSz="377693" fontAlgn="auto" hangingPunct="1">
              <a:lnSpc>
                <a:spcPct val="90000"/>
              </a:lnSpc>
              <a:spcBef>
                <a:spcPts val="300"/>
              </a:spcBef>
              <a:spcAft>
                <a:spcPts val="0"/>
              </a:spcAft>
              <a:buClr>
                <a:srgbClr val="006EBE"/>
              </a:buClr>
              <a:buSzTx/>
              <a:buFont typeface="Arial" panose="020B0604020202020204" pitchFamily="34" charset="0"/>
              <a:buChar char="•"/>
            </a:pPr>
            <a:r>
              <a:rPr lang="et-EE" sz="1100" dirty="0">
                <a:latin typeface="Roboto Condensed Light" panose="02000000000000000000" pitchFamily="2" charset="0"/>
                <a:ea typeface="Roboto Condensed Light" panose="02000000000000000000" pitchFamily="2" charset="0"/>
                <a:cs typeface="Arial" panose="020B0604020202020204" pitchFamily="34" charset="0"/>
              </a:rPr>
              <a:t>Tähtajalise hoiuse saab avada arvelduskontol. Võlakirjade omandamiseks on vaja väärtpaberikontot.</a:t>
            </a:r>
          </a:p>
          <a:p>
            <a:pPr marL="108000" indent="-108000" defTabSz="377693" fontAlgn="auto" hangingPunct="1">
              <a:lnSpc>
                <a:spcPct val="90000"/>
              </a:lnSpc>
              <a:spcBef>
                <a:spcPts val="300"/>
              </a:spcBef>
              <a:spcAft>
                <a:spcPts val="0"/>
              </a:spcAft>
              <a:buClr>
                <a:srgbClr val="006EBE"/>
              </a:buClr>
              <a:buSzTx/>
              <a:buFont typeface="Arial" panose="020B0604020202020204" pitchFamily="34" charset="0"/>
              <a:buChar char="•"/>
            </a:pPr>
            <a:r>
              <a:rPr lang="et-EE" sz="1100" dirty="0">
                <a:latin typeface="Roboto Condensed Light" panose="02000000000000000000" pitchFamily="2" charset="0"/>
                <a:ea typeface="Roboto Condensed Light" panose="02000000000000000000" pitchFamily="2" charset="0"/>
                <a:cs typeface="Arial" panose="020B0604020202020204" pitchFamily="34" charset="0"/>
              </a:rPr>
              <a:t>Tähtajalise hoiuse katkestamisel saab alati tagasi hoiusumma, aga kogunenud intresse välja ei maksta. Võlakirjade müügil enne lõpptähtpäeva võib müügihind olla ostu- või märkimishinnast nii kõrgem kui madalam.</a:t>
            </a:r>
          </a:p>
          <a:p>
            <a:pPr marL="108000" indent="-108000" defTabSz="377693" fontAlgn="auto" hangingPunct="1">
              <a:lnSpc>
                <a:spcPct val="100000"/>
              </a:lnSpc>
              <a:spcBef>
                <a:spcPts val="300"/>
              </a:spcBef>
              <a:spcAft>
                <a:spcPts val="0"/>
              </a:spcAft>
              <a:buClrTx/>
              <a:buSzTx/>
              <a:buFont typeface="Arial" panose="020B0604020202020204" pitchFamily="34" charset="0"/>
              <a:buChar char="•"/>
            </a:pPr>
            <a:endParaRPr lang="et-EE" sz="900"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78C2110-956A-1D69-3250-F9A8FFDD2CE0}"/>
              </a:ext>
            </a:extLst>
          </p:cNvPr>
          <p:cNvSpPr/>
          <p:nvPr/>
        </p:nvSpPr>
        <p:spPr bwMode="auto">
          <a:xfrm>
            <a:off x="4536758" y="3947185"/>
            <a:ext cx="3960811" cy="2281223"/>
          </a:xfrm>
          <a:prstGeom prst="rect">
            <a:avLst/>
          </a:prstGeom>
          <a:noFill/>
          <a:ln w="9525" cap="flat" cmpd="sng" algn="ctr">
            <a:noFill/>
            <a:prstDash val="solid"/>
            <a:round/>
            <a:headEnd type="none" w="med" len="med"/>
            <a:tailEnd type="none" w="med" len="med"/>
          </a:ln>
          <a:effectLst>
            <a:outerShdw blurRad="63500" algn="ctr" rotWithShape="0">
              <a:schemeClr val="bg1">
                <a:lumMod val="75000"/>
                <a:alpha val="40000"/>
              </a:schemeClr>
            </a:outerShdw>
          </a:effectLst>
        </p:spPr>
        <p:txBody>
          <a:bodyPr vert="horz" wrap="square" lIns="0" tIns="0" rIns="0" bIns="0" numCol="1" rtlCol="0" anchor="t" anchorCtr="0" compatLnSpc="1">
            <a:prstTxWarp prst="textNoShape">
              <a:avLst/>
            </a:prstTxWarp>
          </a:bodyPr>
          <a:lstStyle/>
          <a:p>
            <a:pPr marL="108000"/>
            <a:r>
              <a:rPr lang="et-EE" sz="1200" b="1" dirty="0">
                <a:solidFill>
                  <a:srgbClr val="006DB9"/>
                </a:solidFill>
                <a:latin typeface="+mj-lt"/>
                <a:ea typeface="Calibri" panose="020F0502020204030204" pitchFamily="34" charset="0"/>
                <a:cs typeface="Arial" panose="020B0604020202020204" pitchFamily="34" charset="0"/>
              </a:rPr>
              <a:t>Eesti riigi võlakirjadest saadava tulu maksustamine</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000" dirty="0">
                <a:latin typeface="Roboto Condensed Light" panose="02000000000000000000" pitchFamily="2" charset="0"/>
                <a:ea typeface="Roboto Condensed Light" panose="02000000000000000000" pitchFamily="2" charset="0"/>
                <a:cs typeface="Arial" panose="020B0604020202020204" pitchFamily="34" charset="0"/>
              </a:rPr>
              <a:t>Eesti riik peab eraisikutele tehtavate võlakirjade intressimaksete pealt kinni tulumaksu 20% (alates 01.01.2025 on tulumaksumäär 22%).</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000" dirty="0">
                <a:latin typeface="Roboto Condensed Light" panose="02000000000000000000" pitchFamily="2" charset="0"/>
                <a:ea typeface="Roboto Condensed Light" panose="02000000000000000000" pitchFamily="2" charset="0"/>
                <a:cs typeface="Arial" panose="020B0604020202020204" pitchFamily="34" charset="0"/>
              </a:rPr>
              <a:t>Tulumaksu ei peeta kinni Eesti residendist investoritelt, kes on soetanud võlakirjad investeerimiskonto kaudu ja esitanud tulumaksukohustuse edasilükkamise avalduse. </a:t>
            </a:r>
            <a:endParaRPr lang="et-EE" sz="1000" dirty="0">
              <a:highlight>
                <a:srgbClr val="FFFF00"/>
              </a:highlight>
              <a:latin typeface="Roboto Condensed Light" panose="02000000000000000000" pitchFamily="2" charset="0"/>
              <a:ea typeface="Roboto Condensed Light" panose="02000000000000000000" pitchFamily="2" charset="0"/>
              <a:cs typeface="Arial" panose="020B0604020202020204" pitchFamily="34" charset="0"/>
            </a:endParaRP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000" dirty="0">
                <a:latin typeface="Roboto Condensed Light" panose="02000000000000000000" pitchFamily="2" charset="0"/>
                <a:ea typeface="Roboto Condensed Light" panose="02000000000000000000" pitchFamily="2" charset="0"/>
                <a:cs typeface="Arial" panose="020B0604020202020204" pitchFamily="34" charset="0"/>
              </a:rPr>
              <a:t>Investeerimiskonto kohta saab täpsemat infot pangast.</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000" dirty="0">
                <a:latin typeface="Roboto Condensed Light" panose="02000000000000000000" pitchFamily="2" charset="0"/>
                <a:ea typeface="Roboto Condensed Light" panose="02000000000000000000" pitchFamily="2" charset="0"/>
                <a:cs typeface="Arial" panose="020B0604020202020204" pitchFamily="34" charset="0"/>
              </a:rPr>
              <a:t>Tulumaksukohustuse edasilükkamise avaldust on võimalik esitada </a:t>
            </a:r>
            <a:r>
              <a:rPr lang="et-EE" sz="1000" dirty="0">
                <a:solidFill>
                  <a:srgbClr val="006EBE"/>
                </a:solidFill>
                <a:latin typeface="Roboto Condensed Light" panose="02000000000000000000" pitchFamily="2" charset="0"/>
                <a:ea typeface="Roboto Condensed Light" panose="02000000000000000000" pitchFamily="2" charset="0"/>
                <a:cs typeface="Arial" panose="020B0604020202020204" pitchFamily="34" charset="0"/>
                <a:hlinkClick r:id="rId2"/>
              </a:rPr>
              <a:t>kodulehel</a:t>
            </a:r>
            <a:r>
              <a:rPr lang="et-EE" sz="1000" dirty="0">
                <a:latin typeface="Roboto Condensed Light" panose="02000000000000000000" pitchFamily="2" charset="0"/>
                <a:ea typeface="Roboto Condensed Light" panose="02000000000000000000" pitchFamily="2" charset="0"/>
                <a:cs typeface="Arial" panose="020B0604020202020204" pitchFamily="34" charset="0"/>
              </a:rPr>
              <a:t>. Sellisel juhul laekuvad Eesti riigi võlakirjade intressid investori investeerimis-kontole täissummas ja tulumaksukohustust on võimalik edasi lükata.</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000" dirty="0">
                <a:latin typeface="Roboto Condensed Light" panose="02000000000000000000" pitchFamily="2" charset="0"/>
                <a:ea typeface="Roboto Condensed Light" panose="02000000000000000000" pitchFamily="2" charset="0"/>
                <a:cs typeface="Arial" panose="020B0604020202020204" pitchFamily="34" charset="0"/>
              </a:rPr>
              <a:t>Kauplemistulu (kasu vara võõrandamisest) või -kahju (väärtpaberi kahju) deklareeritakse tuludeklaratsioonil.</a:t>
            </a:r>
          </a:p>
          <a:p>
            <a:pPr marL="108000" indent="-108000" defTabSz="377693" fontAlgn="auto" hangingPunct="1">
              <a:lnSpc>
                <a:spcPct val="100000"/>
              </a:lnSpc>
              <a:spcBef>
                <a:spcPts val="0"/>
              </a:spcBef>
              <a:spcAft>
                <a:spcPts val="0"/>
              </a:spcAft>
              <a:buClrTx/>
              <a:buSzTx/>
              <a:buFont typeface="Arial" panose="020B0604020202020204" pitchFamily="34" charset="0"/>
              <a:buChar char="•"/>
            </a:pPr>
            <a:endParaRPr lang="et-EE" sz="1000" dirty="0">
              <a:solidFill>
                <a:prstClr val="black"/>
              </a:solidFill>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4B5D39AE-D02F-4694-A93D-14DB92273E78}"/>
              </a:ext>
            </a:extLst>
          </p:cNvPr>
          <p:cNvSpPr/>
          <p:nvPr/>
        </p:nvSpPr>
        <p:spPr bwMode="auto">
          <a:xfrm>
            <a:off x="360045" y="3947185"/>
            <a:ext cx="3889375" cy="2281223"/>
          </a:xfrm>
          <a:prstGeom prst="rect">
            <a:avLst/>
          </a:prstGeom>
          <a:noFill/>
          <a:ln w="9525" cap="flat" cmpd="sng" algn="ctr">
            <a:noFill/>
            <a:prstDash val="solid"/>
            <a:round/>
            <a:headEnd type="none" w="med" len="med"/>
            <a:tailEnd type="none" w="med" len="med"/>
          </a:ln>
          <a:effectLst>
            <a:outerShdw blurRad="63500" algn="ctr" rotWithShape="0">
              <a:schemeClr val="bg1">
                <a:lumMod val="75000"/>
                <a:alpha val="40000"/>
              </a:schemeClr>
            </a:outerShdw>
          </a:effectLst>
        </p:spPr>
        <p:txBody>
          <a:bodyPr vert="horz" wrap="square" lIns="0" tIns="0" rIns="0" bIns="0" numCol="1" rtlCol="0" anchor="t" anchorCtr="0" compatLnSpc="1">
            <a:prstTxWarp prst="textNoShape">
              <a:avLst/>
            </a:prstTxWarp>
          </a:bodyPr>
          <a:lstStyle/>
          <a:p>
            <a:pPr marL="108000"/>
            <a:r>
              <a:rPr lang="et-EE" sz="1200" b="1" dirty="0">
                <a:solidFill>
                  <a:srgbClr val="006DB9"/>
                </a:solidFill>
                <a:latin typeface="+mj-lt"/>
                <a:ea typeface="Calibri" panose="020F0502020204030204" pitchFamily="34" charset="0"/>
                <a:cs typeface="Arial" panose="020B0604020202020204" pitchFamily="34" charset="0"/>
              </a:rPr>
              <a:t>Tulu võlakirjadesse investeerimisel</a:t>
            </a:r>
            <a:endParaRPr lang="et-EE" sz="1200" dirty="0">
              <a:solidFill>
                <a:srgbClr val="006DB9"/>
              </a:solidFill>
              <a:highlight>
                <a:srgbClr val="FFFF00"/>
              </a:highlight>
              <a:latin typeface="+mj-lt"/>
              <a:ea typeface="Calibri" panose="020F0502020204030204" pitchFamily="34" charset="0"/>
              <a:cs typeface="Arial" panose="020B0604020202020204" pitchFamily="34" charset="0"/>
            </a:endParaRP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000" dirty="0">
                <a:latin typeface="Roboto Condensed Light" panose="02000000000000000000" pitchFamily="2" charset="0"/>
                <a:ea typeface="Roboto Condensed Light" panose="02000000000000000000" pitchFamily="2" charset="0"/>
                <a:cs typeface="Arial" panose="020B0604020202020204" pitchFamily="34" charset="0"/>
              </a:rPr>
              <a:t>Võlakirjad maksavad üks kord aastas kokkulepitud intressi.</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000" dirty="0">
                <a:latin typeface="Roboto Condensed Light" panose="02000000000000000000" pitchFamily="2" charset="0"/>
                <a:ea typeface="Roboto Condensed Light" panose="02000000000000000000" pitchFamily="2" charset="0"/>
                <a:cs typeface="Arial" panose="020B0604020202020204" pitchFamily="34" charset="0"/>
              </a:rPr>
              <a:t>Pärast võlakirja omandamist saab neid </a:t>
            </a:r>
            <a:r>
              <a:rPr lang="et-EE" sz="1000" dirty="0" err="1">
                <a:latin typeface="Roboto Condensed Light" panose="02000000000000000000" pitchFamily="2" charset="0"/>
                <a:ea typeface="Roboto Condensed Light" panose="02000000000000000000" pitchFamily="2" charset="0"/>
                <a:cs typeface="Arial" panose="020B0604020202020204" pitchFamily="34" charset="0"/>
              </a:rPr>
              <a:t>Nasdaq</a:t>
            </a:r>
            <a:r>
              <a:rPr lang="et-EE" sz="1000" dirty="0">
                <a:latin typeface="Roboto Condensed Light" panose="02000000000000000000" pitchFamily="2" charset="0"/>
                <a:ea typeface="Roboto Condensed Light" panose="02000000000000000000" pitchFamily="2" charset="0"/>
                <a:cs typeface="Arial" panose="020B0604020202020204" pitchFamily="34" charset="0"/>
              </a:rPr>
              <a:t> Tallinna börsil müüa või juurde osta.</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000" dirty="0">
                <a:latin typeface="Roboto Condensed Light" panose="02000000000000000000" pitchFamily="2" charset="0"/>
                <a:ea typeface="Roboto Condensed Light" panose="02000000000000000000" pitchFamily="2" charset="0"/>
                <a:cs typeface="Arial" panose="020B0604020202020204" pitchFamily="34" charset="0"/>
              </a:rPr>
              <a:t>Võlakirja turuhind börsil võib erineda algsest võlakirja märkimishinnast, sest turuhind kujuneb vastavalt nõudlusele ja pakkumisele.</a:t>
            </a:r>
          </a:p>
          <a:p>
            <a:pPr marL="108000" indent="-108000" defTabSz="377693" fontAlgn="auto" hangingPunct="1">
              <a:lnSpc>
                <a:spcPct val="100000"/>
              </a:lnSpc>
              <a:spcBef>
                <a:spcPts val="300"/>
              </a:spcBef>
              <a:spcAft>
                <a:spcPts val="0"/>
              </a:spcAft>
              <a:buClr>
                <a:srgbClr val="006EBE"/>
              </a:buClr>
              <a:buSzTx/>
              <a:buFont typeface="Arial" panose="020B0604020202020204" pitchFamily="34" charset="0"/>
              <a:buChar char="•"/>
            </a:pPr>
            <a:r>
              <a:rPr lang="et-EE" sz="1000" dirty="0">
                <a:latin typeface="Roboto Condensed Light" panose="02000000000000000000" pitchFamily="2" charset="0"/>
                <a:ea typeface="Roboto Condensed Light" panose="02000000000000000000" pitchFamily="2" charset="0"/>
                <a:cs typeface="Arial" panose="020B0604020202020204" pitchFamily="34" charset="0"/>
              </a:rPr>
              <a:t>Võlakirjade müügil järelturul enne lõpptähtpäeva muutub intressitulu kauplemistuluks või -kahjuks, mis on mh oluline maksude deklareerimisel.</a:t>
            </a:r>
          </a:p>
          <a:p>
            <a:endParaRPr lang="et-EE" sz="1000"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endParaRPr lang="et-EE" sz="1000" dirty="0">
              <a:solidFill>
                <a:schemeClr val="tx1">
                  <a:lumMod val="85000"/>
                  <a:lumOff val="15000"/>
                </a:schemeClr>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endParaRPr lang="et-EE" sz="1000" dirty="0">
              <a:solidFill>
                <a:schemeClr val="tx1">
                  <a:lumMod val="85000"/>
                  <a:lumOff val="15000"/>
                </a:schemeClr>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000" b="0" i="0" u="none" strike="noStrike" cap="none" normalizeH="0" baseline="0" dirty="0">
              <a:ln>
                <a:noFill/>
              </a:ln>
              <a:effectLst/>
              <a:latin typeface="Roboto Condensed" panose="02000000000000000000" pitchFamily="2" charset="0"/>
              <a:ea typeface="Microsoft YaHei" panose="020B0503020204020204" pitchFamily="34" charset="-122"/>
            </a:endParaRPr>
          </a:p>
        </p:txBody>
      </p:sp>
      <p:sp>
        <p:nvSpPr>
          <p:cNvPr id="34" name="TextBox 33">
            <a:extLst>
              <a:ext uri="{FF2B5EF4-FFF2-40B4-BE49-F238E27FC236}">
                <a16:creationId xmlns:a16="http://schemas.microsoft.com/office/drawing/2014/main" id="{AC3D2A52-B295-24BA-4CF1-B6A0229093A7}"/>
              </a:ext>
            </a:extLst>
          </p:cNvPr>
          <p:cNvSpPr txBox="1"/>
          <p:nvPr/>
        </p:nvSpPr>
        <p:spPr>
          <a:xfrm>
            <a:off x="4635817" y="2430167"/>
            <a:ext cx="1500935" cy="1231106"/>
          </a:xfrm>
          <a:prstGeom prst="rect">
            <a:avLst/>
          </a:prstGeom>
          <a:noFill/>
        </p:spPr>
        <p:txBody>
          <a:bodyPr wrap="square" lIns="0" tIns="0" rIns="0" bIns="0" rtlCol="0">
            <a:spAutoFit/>
          </a:bodyPr>
          <a:lstStyle/>
          <a:p>
            <a:pPr defTabSz="377693" fontAlgn="auto" hangingPunct="1">
              <a:lnSpc>
                <a:spcPct val="100000"/>
              </a:lnSpc>
              <a:spcBef>
                <a:spcPts val="0"/>
              </a:spcBef>
              <a:spcAft>
                <a:spcPts val="0"/>
              </a:spcAft>
              <a:buClrTx/>
              <a:buSzTx/>
            </a:pPr>
            <a:r>
              <a:rPr lang="et-EE" sz="1600" b="1" dirty="0">
                <a:solidFill>
                  <a:srgbClr val="006EBE"/>
                </a:solidFill>
                <a:latin typeface="Roboto Condensed Black" panose="02000000000000000000" pitchFamily="2" charset="0"/>
                <a:ea typeface="Roboto Condensed Black" panose="02000000000000000000" pitchFamily="2" charset="0"/>
                <a:cs typeface="Arial" panose="020B0604020202020204" pitchFamily="34" charset="0"/>
              </a:rPr>
              <a:t>Mille poolest Eesti riigi võlakiri erineb tähtajalisest hoiusest?</a:t>
            </a:r>
          </a:p>
        </p:txBody>
      </p:sp>
    </p:spTree>
    <p:extLst>
      <p:ext uri="{BB962C8B-B14F-4D97-AF65-F5344CB8AC3E}">
        <p14:creationId xmlns:p14="http://schemas.microsoft.com/office/powerpoint/2010/main" val="269489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1672-437E-B59F-6E5D-71C87321C22F}"/>
              </a:ext>
            </a:extLst>
          </p:cNvPr>
          <p:cNvSpPr>
            <a:spLocks noGrp="1"/>
          </p:cNvSpPr>
          <p:nvPr>
            <p:ph type="title"/>
          </p:nvPr>
        </p:nvSpPr>
        <p:spPr/>
        <p:txBody>
          <a:bodyPr/>
          <a:lstStyle/>
          <a:p>
            <a:r>
              <a:rPr lang="et-EE" dirty="0"/>
              <a:t>Majanduskasv</a:t>
            </a:r>
          </a:p>
        </p:txBody>
      </p:sp>
      <p:sp>
        <p:nvSpPr>
          <p:cNvPr id="3" name="Content Placeholder 2">
            <a:extLst>
              <a:ext uri="{FF2B5EF4-FFF2-40B4-BE49-F238E27FC236}">
                <a16:creationId xmlns:a16="http://schemas.microsoft.com/office/drawing/2014/main" id="{BC46ED93-043A-061B-0699-8EC9A222FBE1}"/>
              </a:ext>
            </a:extLst>
          </p:cNvPr>
          <p:cNvSpPr>
            <a:spLocks noGrp="1"/>
          </p:cNvSpPr>
          <p:nvPr>
            <p:ph idx="1"/>
          </p:nvPr>
        </p:nvSpPr>
        <p:spPr/>
        <p:txBody>
          <a:bodyPr/>
          <a:lstStyle/>
          <a:p>
            <a:pPr lvl="0" defTabSz="377693" fontAlgn="auto" hangingPunct="1">
              <a:lnSpc>
                <a:spcPct val="100000"/>
              </a:lnSpc>
              <a:spcBef>
                <a:spcPts val="300"/>
              </a:spcBef>
              <a:spcAft>
                <a:spcPts val="0"/>
              </a:spcAft>
              <a:buClrTx/>
              <a:buSzTx/>
            </a:pPr>
            <a:r>
              <a:rPr lang="et-EE" sz="1600" dirty="0">
                <a:solidFill>
                  <a:srgbClr val="006EBE"/>
                </a:solidFill>
                <a:latin typeface="Roboto Condensed Medium" panose="02000000000000000000" pitchFamily="2" charset="0"/>
                <a:ea typeface="Roboto Condensed Medium" panose="02000000000000000000" pitchFamily="2" charset="0"/>
              </a:rPr>
              <a:t>Eesti </a:t>
            </a:r>
            <a:r>
              <a:rPr lang="et-EE" sz="1600" dirty="0">
                <a:latin typeface="Roboto Condensed Medium" panose="02000000000000000000" pitchFamily="2" charset="0"/>
                <a:ea typeface="Roboto Condensed Medium" panose="02000000000000000000" pitchFamily="2" charset="0"/>
              </a:rPr>
              <a:t>majandus</a:t>
            </a:r>
            <a:r>
              <a:rPr lang="et-EE" sz="1600" dirty="0">
                <a:solidFill>
                  <a:srgbClr val="006EBE"/>
                </a:solidFill>
                <a:latin typeface="Roboto Condensed Medium" panose="02000000000000000000" pitchFamily="2" charset="0"/>
                <a:ea typeface="Roboto Condensed Medium" panose="02000000000000000000" pitchFamily="2" charset="0"/>
              </a:rPr>
              <a:t> on alates euro tulekust kasvanud 2,5 korda ja elanike jõukus 7 korda. </a:t>
            </a:r>
          </a:p>
          <a:p>
            <a:endParaRPr lang="et-EE" dirty="0"/>
          </a:p>
        </p:txBody>
      </p:sp>
      <p:sp>
        <p:nvSpPr>
          <p:cNvPr id="4" name="Slide Number Placeholder 3">
            <a:extLst>
              <a:ext uri="{FF2B5EF4-FFF2-40B4-BE49-F238E27FC236}">
                <a16:creationId xmlns:a16="http://schemas.microsoft.com/office/drawing/2014/main" id="{9C0F12C9-8B42-AEAD-D678-6BF7B10E5392}"/>
              </a:ext>
            </a:extLst>
          </p:cNvPr>
          <p:cNvSpPr>
            <a:spLocks noGrp="1"/>
          </p:cNvSpPr>
          <p:nvPr>
            <p:ph type="sldNum" idx="12"/>
          </p:nvPr>
        </p:nvSpPr>
        <p:spPr/>
        <p:txBody>
          <a:bodyPr/>
          <a:lstStyle/>
          <a:p>
            <a:fld id="{91A857D3-8977-4B76-8A8E-76EC884CC3A4}" type="slidenum">
              <a:rPr lang="et-EE" altLang="en-US" smtClean="0"/>
              <a:pPr/>
              <a:t>5</a:t>
            </a:fld>
            <a:endParaRPr lang="et-EE" altLang="en-US" dirty="0"/>
          </a:p>
        </p:txBody>
      </p:sp>
      <p:graphicFrame>
        <p:nvGraphicFramePr>
          <p:cNvPr id="5" name="Chart 4">
            <a:extLst>
              <a:ext uri="{FF2B5EF4-FFF2-40B4-BE49-F238E27FC236}">
                <a16:creationId xmlns:a16="http://schemas.microsoft.com/office/drawing/2014/main" id="{DF65A38F-AE57-5883-BBB7-138868E7B39A}"/>
              </a:ext>
            </a:extLst>
          </p:cNvPr>
          <p:cNvGraphicFramePr>
            <a:graphicFrameLocks/>
          </p:cNvGraphicFramePr>
          <p:nvPr>
            <p:extLst>
              <p:ext uri="{D42A27DB-BD31-4B8C-83A1-F6EECF244321}">
                <p14:modId xmlns:p14="http://schemas.microsoft.com/office/powerpoint/2010/main" val="4080729093"/>
              </p:ext>
            </p:extLst>
          </p:nvPr>
        </p:nvGraphicFramePr>
        <p:xfrm>
          <a:off x="281237" y="1836737"/>
          <a:ext cx="8251576" cy="431958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ABC5150-34C4-7AB5-D020-B9CDE6A8DA46}"/>
              </a:ext>
            </a:extLst>
          </p:cNvPr>
          <p:cNvSpPr txBox="1"/>
          <p:nvPr/>
        </p:nvSpPr>
        <p:spPr>
          <a:xfrm>
            <a:off x="968617" y="6467036"/>
            <a:ext cx="1656184" cy="219547"/>
          </a:xfrm>
          <a:prstGeom prst="rect">
            <a:avLst/>
          </a:prstGeom>
          <a:noFill/>
        </p:spPr>
        <p:txBody>
          <a:bodyPr wrap="square" rtlCol="0">
            <a:spAutoFit/>
          </a:bodyPr>
          <a:lstStyle/>
          <a:p>
            <a:r>
              <a:rPr lang="et-EE" sz="800" i="1" dirty="0"/>
              <a:t>*SKT: Sisemajanduse kogutoodang</a:t>
            </a:r>
          </a:p>
        </p:txBody>
      </p:sp>
    </p:spTree>
    <p:extLst>
      <p:ext uri="{BB962C8B-B14F-4D97-AF65-F5344CB8AC3E}">
        <p14:creationId xmlns:p14="http://schemas.microsoft.com/office/powerpoint/2010/main" val="334417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6F044A-223B-FEDA-98BA-90B95C2C60A0}"/>
              </a:ext>
            </a:extLst>
          </p:cNvPr>
          <p:cNvGraphicFramePr>
            <a:graphicFrameLocks/>
          </p:cNvGraphicFramePr>
          <p:nvPr>
            <p:extLst>
              <p:ext uri="{D42A27DB-BD31-4B8C-83A1-F6EECF244321}">
                <p14:modId xmlns:p14="http://schemas.microsoft.com/office/powerpoint/2010/main" val="1470807890"/>
              </p:ext>
            </p:extLst>
          </p:nvPr>
        </p:nvGraphicFramePr>
        <p:xfrm>
          <a:off x="281236" y="1980109"/>
          <a:ext cx="8251577" cy="41762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2C41672-437E-B59F-6E5D-71C87321C22F}"/>
              </a:ext>
            </a:extLst>
          </p:cNvPr>
          <p:cNvSpPr>
            <a:spLocks noGrp="1"/>
          </p:cNvSpPr>
          <p:nvPr>
            <p:ph type="title"/>
          </p:nvPr>
        </p:nvSpPr>
        <p:spPr/>
        <p:txBody>
          <a:bodyPr/>
          <a:lstStyle/>
          <a:p>
            <a:r>
              <a:rPr lang="et-EE" dirty="0"/>
              <a:t>Hoiused</a:t>
            </a:r>
          </a:p>
        </p:txBody>
      </p:sp>
      <p:sp>
        <p:nvSpPr>
          <p:cNvPr id="3" name="Content Placeholder 2">
            <a:extLst>
              <a:ext uri="{FF2B5EF4-FFF2-40B4-BE49-F238E27FC236}">
                <a16:creationId xmlns:a16="http://schemas.microsoft.com/office/drawing/2014/main" id="{BC46ED93-043A-061B-0699-8EC9A222FBE1}"/>
              </a:ext>
            </a:extLst>
          </p:cNvPr>
          <p:cNvSpPr>
            <a:spLocks noGrp="1"/>
          </p:cNvSpPr>
          <p:nvPr>
            <p:ph idx="1"/>
          </p:nvPr>
        </p:nvSpPr>
        <p:spPr/>
        <p:txBody>
          <a:bodyPr/>
          <a:lstStyle/>
          <a:p>
            <a:pPr defTabSz="377693" fontAlgn="auto" hangingPunct="1">
              <a:lnSpc>
                <a:spcPct val="100000"/>
              </a:lnSpc>
              <a:spcBef>
                <a:spcPts val="300"/>
              </a:spcBef>
              <a:spcAft>
                <a:spcPts val="0"/>
              </a:spcAft>
              <a:buClrTx/>
              <a:buSzTx/>
            </a:pPr>
            <a:r>
              <a:rPr lang="en-EE" sz="1600" dirty="0">
                <a:solidFill>
                  <a:srgbClr val="006EBE"/>
                </a:solidFill>
                <a:latin typeface="Roboto Condensed Medium" panose="02000000000000000000" pitchFamily="2" charset="0"/>
                <a:ea typeface="Roboto Condensed Medium" panose="02000000000000000000" pitchFamily="2" charset="0"/>
              </a:rPr>
              <a:t>Eesti majapidamiste hoiuste maht on jõudnud rekordilise 12 miljardi euroni, tähtajalistel hoiustel on 4 miljardit eurot. Hoiused ületavad laene. </a:t>
            </a:r>
          </a:p>
          <a:p>
            <a:pPr marL="342900" indent="-342900">
              <a:buFont typeface="Arial" panose="020B0604020202020204" pitchFamily="34" charset="0"/>
              <a:buChar char="•"/>
            </a:pPr>
            <a:endParaRPr lang="et-EE" dirty="0"/>
          </a:p>
        </p:txBody>
      </p:sp>
      <p:sp>
        <p:nvSpPr>
          <p:cNvPr id="4" name="Slide Number Placeholder 3">
            <a:extLst>
              <a:ext uri="{FF2B5EF4-FFF2-40B4-BE49-F238E27FC236}">
                <a16:creationId xmlns:a16="http://schemas.microsoft.com/office/drawing/2014/main" id="{9C0F12C9-8B42-AEAD-D678-6BF7B10E5392}"/>
              </a:ext>
            </a:extLst>
          </p:cNvPr>
          <p:cNvSpPr>
            <a:spLocks noGrp="1"/>
          </p:cNvSpPr>
          <p:nvPr>
            <p:ph type="sldNum" idx="12"/>
          </p:nvPr>
        </p:nvSpPr>
        <p:spPr/>
        <p:txBody>
          <a:bodyPr/>
          <a:lstStyle/>
          <a:p>
            <a:fld id="{91A857D3-8977-4B76-8A8E-76EC884CC3A4}" type="slidenum">
              <a:rPr lang="et-EE" altLang="en-US" smtClean="0"/>
              <a:pPr/>
              <a:t>6</a:t>
            </a:fld>
            <a:endParaRPr lang="et-EE" altLang="en-US" dirty="0"/>
          </a:p>
        </p:txBody>
      </p:sp>
    </p:spTree>
    <p:extLst>
      <p:ext uri="{BB962C8B-B14F-4D97-AF65-F5344CB8AC3E}">
        <p14:creationId xmlns:p14="http://schemas.microsoft.com/office/powerpoint/2010/main" val="160508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46ED93-043A-061B-0699-8EC9A222FBE1}"/>
              </a:ext>
            </a:extLst>
          </p:cNvPr>
          <p:cNvSpPr>
            <a:spLocks noGrp="1"/>
          </p:cNvSpPr>
          <p:nvPr>
            <p:ph idx="1"/>
          </p:nvPr>
        </p:nvSpPr>
        <p:spPr/>
        <p:txBody>
          <a:bodyPr/>
          <a:lstStyle/>
          <a:p>
            <a:pPr defTabSz="377693" fontAlgn="auto" hangingPunct="1">
              <a:lnSpc>
                <a:spcPct val="100000"/>
              </a:lnSpc>
              <a:spcBef>
                <a:spcPts val="300"/>
              </a:spcBef>
              <a:spcAft>
                <a:spcPts val="0"/>
              </a:spcAft>
              <a:buClrTx/>
              <a:buSzTx/>
            </a:pPr>
            <a:r>
              <a:rPr lang="et-EE" sz="1600" dirty="0">
                <a:solidFill>
                  <a:srgbClr val="006EBE"/>
                </a:solidFill>
                <a:latin typeface="Roboto Condensed Medium" panose="02000000000000000000" pitchFamily="2" charset="0"/>
                <a:ea typeface="Roboto Condensed Medium" panose="02000000000000000000" pitchFamily="2" charset="0"/>
              </a:rPr>
              <a:t>2023. aasta lõpu seisuga oli Eesti kõige madalama võlakoormusega riik Euroopa Liidus – Eesti riigi laenukoormus oli siis 7,4 miljardit eurot ehk 19,6% SKT-st. </a:t>
            </a:r>
          </a:p>
        </p:txBody>
      </p:sp>
      <p:graphicFrame>
        <p:nvGraphicFramePr>
          <p:cNvPr id="21" name="Chart 20">
            <a:extLst>
              <a:ext uri="{FF2B5EF4-FFF2-40B4-BE49-F238E27FC236}">
                <a16:creationId xmlns:a16="http://schemas.microsoft.com/office/drawing/2014/main" id="{00000000-0008-0000-1500-00000A000000}"/>
              </a:ext>
            </a:extLst>
          </p:cNvPr>
          <p:cNvGraphicFramePr>
            <a:graphicFrameLocks/>
          </p:cNvGraphicFramePr>
          <p:nvPr>
            <p:extLst>
              <p:ext uri="{D42A27DB-BD31-4B8C-83A1-F6EECF244321}">
                <p14:modId xmlns:p14="http://schemas.microsoft.com/office/powerpoint/2010/main" val="2118786317"/>
              </p:ext>
            </p:extLst>
          </p:nvPr>
        </p:nvGraphicFramePr>
        <p:xfrm>
          <a:off x="281237" y="1836738"/>
          <a:ext cx="8251576" cy="432943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2C41672-437E-B59F-6E5D-71C87321C22F}"/>
              </a:ext>
            </a:extLst>
          </p:cNvPr>
          <p:cNvSpPr>
            <a:spLocks noGrp="1"/>
          </p:cNvSpPr>
          <p:nvPr>
            <p:ph type="title"/>
          </p:nvPr>
        </p:nvSpPr>
        <p:spPr/>
        <p:txBody>
          <a:bodyPr/>
          <a:lstStyle/>
          <a:p>
            <a:r>
              <a:rPr lang="et-EE" dirty="0"/>
              <a:t>Laenukoormus</a:t>
            </a:r>
          </a:p>
        </p:txBody>
      </p:sp>
      <p:sp>
        <p:nvSpPr>
          <p:cNvPr id="4" name="Slide Number Placeholder 3">
            <a:extLst>
              <a:ext uri="{FF2B5EF4-FFF2-40B4-BE49-F238E27FC236}">
                <a16:creationId xmlns:a16="http://schemas.microsoft.com/office/drawing/2014/main" id="{9C0F12C9-8B42-AEAD-D678-6BF7B10E5392}"/>
              </a:ext>
            </a:extLst>
          </p:cNvPr>
          <p:cNvSpPr>
            <a:spLocks noGrp="1"/>
          </p:cNvSpPr>
          <p:nvPr>
            <p:ph type="sldNum" idx="12"/>
          </p:nvPr>
        </p:nvSpPr>
        <p:spPr/>
        <p:txBody>
          <a:bodyPr/>
          <a:lstStyle/>
          <a:p>
            <a:fld id="{91A857D3-8977-4B76-8A8E-76EC884CC3A4}" type="slidenum">
              <a:rPr lang="et-EE" altLang="en-US" smtClean="0"/>
              <a:pPr/>
              <a:t>7</a:t>
            </a:fld>
            <a:endParaRPr lang="et-EE" altLang="en-US" dirty="0"/>
          </a:p>
        </p:txBody>
      </p:sp>
      <p:sp>
        <p:nvSpPr>
          <p:cNvPr id="18" name="TextBox 17">
            <a:extLst>
              <a:ext uri="{FF2B5EF4-FFF2-40B4-BE49-F238E27FC236}">
                <a16:creationId xmlns:a16="http://schemas.microsoft.com/office/drawing/2014/main" id="{F8B210FE-C438-A5F7-F3E2-F900C1DC3F06}"/>
              </a:ext>
            </a:extLst>
          </p:cNvPr>
          <p:cNvSpPr txBox="1"/>
          <p:nvPr/>
        </p:nvSpPr>
        <p:spPr>
          <a:xfrm rot="16200000">
            <a:off x="2988" y="3563971"/>
            <a:ext cx="1121622" cy="251351"/>
          </a:xfrm>
          <a:prstGeom prst="rect">
            <a:avLst/>
          </a:prstGeom>
          <a:noFill/>
        </p:spPr>
        <p:txBody>
          <a:bodyPr wrap="square" rtlCol="0">
            <a:spAutoFit/>
          </a:bodyPr>
          <a:lstStyle/>
          <a:p>
            <a:pPr algn="ctr"/>
            <a:r>
              <a:rPr lang="et-EE" sz="1000" dirty="0"/>
              <a:t>Miljard eurot</a:t>
            </a:r>
            <a:endParaRPr lang="en-GB" sz="1000" dirty="0"/>
          </a:p>
        </p:txBody>
      </p:sp>
      <p:grpSp>
        <p:nvGrpSpPr>
          <p:cNvPr id="24" name="Group 23">
            <a:extLst>
              <a:ext uri="{FF2B5EF4-FFF2-40B4-BE49-F238E27FC236}">
                <a16:creationId xmlns:a16="http://schemas.microsoft.com/office/drawing/2014/main" id="{B9F3A696-6E2A-C28B-B712-F4BA0FD77F44}"/>
              </a:ext>
            </a:extLst>
          </p:cNvPr>
          <p:cNvGrpSpPr/>
          <p:nvPr/>
        </p:nvGrpSpPr>
        <p:grpSpPr>
          <a:xfrm>
            <a:off x="2095004" y="5902684"/>
            <a:ext cx="5357093" cy="251351"/>
            <a:chOff x="1806972" y="6231621"/>
            <a:chExt cx="5357093" cy="251351"/>
          </a:xfrm>
        </p:grpSpPr>
        <p:sp>
          <p:nvSpPr>
            <p:cNvPr id="7" name="TextBox 6">
              <a:extLst>
                <a:ext uri="{FF2B5EF4-FFF2-40B4-BE49-F238E27FC236}">
                  <a16:creationId xmlns:a16="http://schemas.microsoft.com/office/drawing/2014/main" id="{8683490D-7428-BD0D-F7A5-2F28066164F0}"/>
                </a:ext>
              </a:extLst>
            </p:cNvPr>
            <p:cNvSpPr txBox="1"/>
            <p:nvPr/>
          </p:nvSpPr>
          <p:spPr>
            <a:xfrm>
              <a:off x="2051497" y="6231621"/>
              <a:ext cx="504055" cy="251351"/>
            </a:xfrm>
            <a:prstGeom prst="rect">
              <a:avLst/>
            </a:prstGeom>
            <a:noFill/>
          </p:spPr>
          <p:txBody>
            <a:bodyPr wrap="square" rtlCol="0">
              <a:spAutoFit/>
            </a:bodyPr>
            <a:lstStyle/>
            <a:p>
              <a:r>
                <a:rPr lang="et-EE" sz="1000" dirty="0"/>
                <a:t>Eesti</a:t>
              </a:r>
              <a:endParaRPr lang="en-GB" sz="1000" dirty="0"/>
            </a:p>
          </p:txBody>
        </p:sp>
        <p:sp>
          <p:nvSpPr>
            <p:cNvPr id="8" name="TextBox 7">
              <a:extLst>
                <a:ext uri="{FF2B5EF4-FFF2-40B4-BE49-F238E27FC236}">
                  <a16:creationId xmlns:a16="http://schemas.microsoft.com/office/drawing/2014/main" id="{6B74C4BA-F216-B50D-584E-21C7680C3DC1}"/>
                </a:ext>
              </a:extLst>
            </p:cNvPr>
            <p:cNvSpPr txBox="1"/>
            <p:nvPr/>
          </p:nvSpPr>
          <p:spPr>
            <a:xfrm>
              <a:off x="3167621" y="6231621"/>
              <a:ext cx="504055" cy="251351"/>
            </a:xfrm>
            <a:prstGeom prst="rect">
              <a:avLst/>
            </a:prstGeom>
            <a:noFill/>
          </p:spPr>
          <p:txBody>
            <a:bodyPr wrap="square" rtlCol="0">
              <a:spAutoFit/>
            </a:bodyPr>
            <a:lstStyle/>
            <a:p>
              <a:r>
                <a:rPr lang="et-EE" sz="1000" dirty="0"/>
                <a:t>Läti</a:t>
              </a:r>
              <a:endParaRPr lang="en-GB" sz="1000" dirty="0"/>
            </a:p>
          </p:txBody>
        </p:sp>
        <p:sp>
          <p:nvSpPr>
            <p:cNvPr id="9" name="TextBox 8">
              <a:extLst>
                <a:ext uri="{FF2B5EF4-FFF2-40B4-BE49-F238E27FC236}">
                  <a16:creationId xmlns:a16="http://schemas.microsoft.com/office/drawing/2014/main" id="{C0D38D6D-C720-9B0B-AF1D-0EC73BCDAB86}"/>
                </a:ext>
              </a:extLst>
            </p:cNvPr>
            <p:cNvSpPr txBox="1"/>
            <p:nvPr/>
          </p:nvSpPr>
          <p:spPr>
            <a:xfrm>
              <a:off x="4283744" y="6231621"/>
              <a:ext cx="504055" cy="251351"/>
            </a:xfrm>
            <a:prstGeom prst="rect">
              <a:avLst/>
            </a:prstGeom>
            <a:noFill/>
          </p:spPr>
          <p:txBody>
            <a:bodyPr wrap="square" rtlCol="0">
              <a:spAutoFit/>
            </a:bodyPr>
            <a:lstStyle/>
            <a:p>
              <a:r>
                <a:rPr lang="et-EE" sz="1000" dirty="0"/>
                <a:t>Leedu</a:t>
              </a:r>
              <a:endParaRPr lang="en-GB" sz="1000" dirty="0"/>
            </a:p>
          </p:txBody>
        </p:sp>
        <p:sp>
          <p:nvSpPr>
            <p:cNvPr id="10" name="TextBox 9">
              <a:extLst>
                <a:ext uri="{FF2B5EF4-FFF2-40B4-BE49-F238E27FC236}">
                  <a16:creationId xmlns:a16="http://schemas.microsoft.com/office/drawing/2014/main" id="{B85FE1B5-30C1-78CC-4835-28CCEF4AB2A0}"/>
                </a:ext>
              </a:extLst>
            </p:cNvPr>
            <p:cNvSpPr txBox="1"/>
            <p:nvPr/>
          </p:nvSpPr>
          <p:spPr>
            <a:xfrm>
              <a:off x="5399868" y="6231621"/>
              <a:ext cx="576064" cy="251351"/>
            </a:xfrm>
            <a:prstGeom prst="rect">
              <a:avLst/>
            </a:prstGeom>
            <a:noFill/>
          </p:spPr>
          <p:txBody>
            <a:bodyPr wrap="square" rtlCol="0">
              <a:spAutoFit/>
            </a:bodyPr>
            <a:lstStyle/>
            <a:p>
              <a:r>
                <a:rPr lang="et-EE" sz="1000" dirty="0"/>
                <a:t>Soome</a:t>
              </a:r>
              <a:endParaRPr lang="en-GB" sz="1000" dirty="0"/>
            </a:p>
          </p:txBody>
        </p:sp>
        <p:sp>
          <p:nvSpPr>
            <p:cNvPr id="11" name="TextBox 10">
              <a:extLst>
                <a:ext uri="{FF2B5EF4-FFF2-40B4-BE49-F238E27FC236}">
                  <a16:creationId xmlns:a16="http://schemas.microsoft.com/office/drawing/2014/main" id="{EA48EF55-B8EB-A07D-5E4F-DDF839FCC27A}"/>
                </a:ext>
              </a:extLst>
            </p:cNvPr>
            <p:cNvSpPr txBox="1"/>
            <p:nvPr/>
          </p:nvSpPr>
          <p:spPr>
            <a:xfrm>
              <a:off x="6588001" y="6231621"/>
              <a:ext cx="576064" cy="251351"/>
            </a:xfrm>
            <a:prstGeom prst="rect">
              <a:avLst/>
            </a:prstGeom>
            <a:noFill/>
          </p:spPr>
          <p:txBody>
            <a:bodyPr wrap="square" rtlCol="0">
              <a:spAutoFit/>
            </a:bodyPr>
            <a:lstStyle/>
            <a:p>
              <a:r>
                <a:rPr lang="et-EE" sz="1000" dirty="0"/>
                <a:t>Iirimaa</a:t>
              </a:r>
              <a:endParaRPr lang="en-GB" sz="1000" dirty="0"/>
            </a:p>
          </p:txBody>
        </p:sp>
        <p:cxnSp>
          <p:nvCxnSpPr>
            <p:cNvPr id="13" name="Straight Connector 12">
              <a:extLst>
                <a:ext uri="{FF2B5EF4-FFF2-40B4-BE49-F238E27FC236}">
                  <a16:creationId xmlns:a16="http://schemas.microsoft.com/office/drawing/2014/main" id="{6AF6918B-060D-2BAA-456D-47AAA43FE1C2}"/>
                </a:ext>
              </a:extLst>
            </p:cNvPr>
            <p:cNvCxnSpPr/>
            <p:nvPr/>
          </p:nvCxnSpPr>
          <p:spPr bwMode="auto">
            <a:xfrm>
              <a:off x="4006788" y="6369996"/>
              <a:ext cx="316533" cy="0"/>
            </a:xfrm>
            <a:prstGeom prst="line">
              <a:avLst/>
            </a:prstGeom>
            <a:solidFill>
              <a:srgbClr val="00B8FF"/>
            </a:solidFill>
            <a:ln w="25400" cap="rnd" cmpd="sng" algn="ctr">
              <a:solidFill>
                <a:srgbClr val="FFA4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FBF527AE-9437-D87B-0D38-ED8F7475D955}"/>
                </a:ext>
              </a:extLst>
            </p:cNvPr>
            <p:cNvCxnSpPr/>
            <p:nvPr/>
          </p:nvCxnSpPr>
          <p:spPr bwMode="auto">
            <a:xfrm>
              <a:off x="2895538" y="6369996"/>
              <a:ext cx="316533" cy="0"/>
            </a:xfrm>
            <a:prstGeom prst="line">
              <a:avLst/>
            </a:prstGeom>
            <a:solidFill>
              <a:srgbClr val="00B8FF"/>
            </a:solidFill>
            <a:ln w="25400" cap="rnd" cmpd="sng" algn="ctr">
              <a:solidFill>
                <a:srgbClr val="003B8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286BAC9C-0025-A3AD-09D5-91E924381CB4}"/>
                </a:ext>
              </a:extLst>
            </p:cNvPr>
            <p:cNvCxnSpPr/>
            <p:nvPr/>
          </p:nvCxnSpPr>
          <p:spPr bwMode="auto">
            <a:xfrm>
              <a:off x="5124388" y="6369996"/>
              <a:ext cx="316533" cy="0"/>
            </a:xfrm>
            <a:prstGeom prst="line">
              <a:avLst/>
            </a:prstGeom>
            <a:solidFill>
              <a:srgbClr val="00B8FF"/>
            </a:solidFill>
            <a:ln w="25400" cap="rnd" cmpd="sng" algn="ctr">
              <a:solidFill>
                <a:srgbClr val="FF6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30627290-1DF1-547C-6971-E557A694C6D1}"/>
                </a:ext>
              </a:extLst>
            </p:cNvPr>
            <p:cNvCxnSpPr/>
            <p:nvPr/>
          </p:nvCxnSpPr>
          <p:spPr bwMode="auto">
            <a:xfrm>
              <a:off x="6305488" y="6369996"/>
              <a:ext cx="316533" cy="0"/>
            </a:xfrm>
            <a:prstGeom prst="line">
              <a:avLst/>
            </a:prstGeom>
            <a:solidFill>
              <a:srgbClr val="00B8FF"/>
            </a:solidFill>
            <a:ln w="25400" cap="rnd" cmpd="sng" algn="ctr">
              <a:solidFill>
                <a:srgbClr val="69D5F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F206AADA-6F1D-96F5-6654-21F14BF8F30B}"/>
                </a:ext>
              </a:extLst>
            </p:cNvPr>
            <p:cNvCxnSpPr/>
            <p:nvPr/>
          </p:nvCxnSpPr>
          <p:spPr bwMode="auto">
            <a:xfrm>
              <a:off x="1806972" y="6369996"/>
              <a:ext cx="316533" cy="0"/>
            </a:xfrm>
            <a:prstGeom prst="line">
              <a:avLst/>
            </a:prstGeom>
            <a:solidFill>
              <a:srgbClr val="00B8FF"/>
            </a:solidFill>
            <a:ln w="25400" cap="rnd" cmpd="sng" algn="ctr">
              <a:solidFill>
                <a:srgbClr val="006EBE"/>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32247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8769542-F7FF-3CB6-7AC5-F88198B30C13}"/>
              </a:ext>
            </a:extLst>
          </p:cNvPr>
          <p:cNvSpPr/>
          <p:nvPr/>
        </p:nvSpPr>
        <p:spPr bwMode="auto">
          <a:xfrm>
            <a:off x="4944533" y="2457450"/>
            <a:ext cx="3590315" cy="2974937"/>
          </a:xfrm>
          <a:prstGeom prst="rect">
            <a:avLst/>
          </a:prstGeom>
          <a:solidFill>
            <a:srgbClr val="CDEAF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GB" sz="1800" b="0" i="0" u="none" strike="noStrike" cap="none" normalizeH="0" baseline="0">
              <a:ln>
                <a:noFill/>
              </a:ln>
              <a:effectLst/>
              <a:latin typeface="Roboto Condensed" panose="02000000000000000000" pitchFamily="2" charset="0"/>
              <a:ea typeface="Microsoft YaHei" panose="020B0503020204020204" pitchFamily="34" charset="-122"/>
            </a:endParaRPr>
          </a:p>
        </p:txBody>
      </p:sp>
      <p:graphicFrame>
        <p:nvGraphicFramePr>
          <p:cNvPr id="5" name="Chart 4">
            <a:extLst>
              <a:ext uri="{FF2B5EF4-FFF2-40B4-BE49-F238E27FC236}">
                <a16:creationId xmlns:a16="http://schemas.microsoft.com/office/drawing/2014/main" id="{657636F5-BE19-5D72-AB90-EAFDAC4D6DC5}"/>
              </a:ext>
            </a:extLst>
          </p:cNvPr>
          <p:cNvGraphicFramePr>
            <a:graphicFrameLocks/>
          </p:cNvGraphicFramePr>
          <p:nvPr>
            <p:extLst>
              <p:ext uri="{D42A27DB-BD31-4B8C-83A1-F6EECF244321}">
                <p14:modId xmlns:p14="http://schemas.microsoft.com/office/powerpoint/2010/main" val="859077124"/>
              </p:ext>
            </p:extLst>
          </p:nvPr>
        </p:nvGraphicFramePr>
        <p:xfrm>
          <a:off x="107281" y="1908101"/>
          <a:ext cx="8784976" cy="4248224"/>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BC46ED93-043A-061B-0699-8EC9A222FBE1}"/>
              </a:ext>
            </a:extLst>
          </p:cNvPr>
          <p:cNvSpPr>
            <a:spLocks noGrp="1"/>
          </p:cNvSpPr>
          <p:nvPr>
            <p:ph idx="1"/>
          </p:nvPr>
        </p:nvSpPr>
        <p:spPr/>
        <p:txBody>
          <a:bodyPr/>
          <a:lstStyle/>
          <a:p>
            <a:r>
              <a:rPr lang="et-EE" sz="1600" dirty="0">
                <a:solidFill>
                  <a:srgbClr val="006EBE"/>
                </a:solidFill>
                <a:latin typeface="Roboto Condensed Medium" panose="02000000000000000000" pitchFamily="2" charset="0"/>
                <a:ea typeface="Roboto Condensed Medium" panose="02000000000000000000" pitchFamily="2" charset="0"/>
              </a:rPr>
              <a:t>Rahvusvahelised reitinguagentuurid on alates eurole üleminekust hinnanud Eesti riiki kõrgete krediidireitingutega</a:t>
            </a:r>
            <a:r>
              <a:rPr lang="et-EE" sz="1600" dirty="0">
                <a:effectLst/>
                <a:latin typeface="Roboto Condensed Medium" panose="02000000000000000000" pitchFamily="2" charset="0"/>
                <a:ea typeface="Roboto Condensed Medium" panose="02000000000000000000" pitchFamily="2" charset="0"/>
                <a:cs typeface="Times New Roman" panose="02020603050405020304" pitchFamily="18" charset="0"/>
              </a:rPr>
              <a:t>.</a:t>
            </a:r>
            <a:endParaRPr lang="en-EE" sz="1600" dirty="0">
              <a:effectLst/>
              <a:latin typeface="Roboto Condensed Medium" panose="02000000000000000000" pitchFamily="2" charset="0"/>
              <a:ea typeface="Roboto Condensed Medium" panose="02000000000000000000" pitchFamily="2" charset="0"/>
              <a:cs typeface="Times New Roman" panose="02020603050405020304" pitchFamily="18" charset="0"/>
            </a:endParaRPr>
          </a:p>
          <a:p>
            <a:pPr marL="342900" indent="-342900">
              <a:buFont typeface="Arial" panose="020B0604020202020204" pitchFamily="34" charset="0"/>
              <a:buChar char="•"/>
            </a:pPr>
            <a:endParaRPr lang="et-EE" dirty="0"/>
          </a:p>
          <a:p>
            <a:pPr marL="342900" indent="-342900">
              <a:buFont typeface="Arial" panose="020B0604020202020204" pitchFamily="34" charset="0"/>
              <a:buChar char="•"/>
            </a:pPr>
            <a:endParaRPr lang="et-EE" dirty="0"/>
          </a:p>
        </p:txBody>
      </p:sp>
      <p:sp>
        <p:nvSpPr>
          <p:cNvPr id="2" name="Title 1">
            <a:extLst>
              <a:ext uri="{FF2B5EF4-FFF2-40B4-BE49-F238E27FC236}">
                <a16:creationId xmlns:a16="http://schemas.microsoft.com/office/drawing/2014/main" id="{A2C41672-437E-B59F-6E5D-71C87321C22F}"/>
              </a:ext>
            </a:extLst>
          </p:cNvPr>
          <p:cNvSpPr>
            <a:spLocks noGrp="1"/>
          </p:cNvSpPr>
          <p:nvPr>
            <p:ph type="title"/>
          </p:nvPr>
        </p:nvSpPr>
        <p:spPr/>
        <p:txBody>
          <a:bodyPr/>
          <a:lstStyle/>
          <a:p>
            <a:r>
              <a:rPr lang="et-EE" dirty="0"/>
              <a:t>Reitingud</a:t>
            </a:r>
          </a:p>
        </p:txBody>
      </p:sp>
      <p:sp>
        <p:nvSpPr>
          <p:cNvPr id="4" name="Slide Number Placeholder 3">
            <a:extLst>
              <a:ext uri="{FF2B5EF4-FFF2-40B4-BE49-F238E27FC236}">
                <a16:creationId xmlns:a16="http://schemas.microsoft.com/office/drawing/2014/main" id="{9C0F12C9-8B42-AEAD-D678-6BF7B10E5392}"/>
              </a:ext>
            </a:extLst>
          </p:cNvPr>
          <p:cNvSpPr>
            <a:spLocks noGrp="1"/>
          </p:cNvSpPr>
          <p:nvPr>
            <p:ph type="sldNum" idx="12"/>
          </p:nvPr>
        </p:nvSpPr>
        <p:spPr/>
        <p:txBody>
          <a:bodyPr/>
          <a:lstStyle/>
          <a:p>
            <a:fld id="{91A857D3-8977-4B76-8A8E-76EC884CC3A4}" type="slidenum">
              <a:rPr lang="et-EE" altLang="en-US" smtClean="0"/>
              <a:pPr/>
              <a:t>8</a:t>
            </a:fld>
            <a:endParaRPr lang="et-EE" altLang="en-US" dirty="0"/>
          </a:p>
        </p:txBody>
      </p:sp>
      <p:pic>
        <p:nvPicPr>
          <p:cNvPr id="7" name="Graphic 6" descr="Coins outline">
            <a:extLst>
              <a:ext uri="{FF2B5EF4-FFF2-40B4-BE49-F238E27FC236}">
                <a16:creationId xmlns:a16="http://schemas.microsoft.com/office/drawing/2014/main" id="{634D44CF-5A84-4C07-7860-27BCCA2257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80519" y="4456956"/>
            <a:ext cx="576064" cy="576064"/>
          </a:xfrm>
          <a:prstGeom prst="rect">
            <a:avLst/>
          </a:prstGeom>
        </p:spPr>
      </p:pic>
      <p:pic>
        <p:nvPicPr>
          <p:cNvPr id="9" name="Graphic 8" descr="Euro with solid fill">
            <a:extLst>
              <a:ext uri="{FF2B5EF4-FFF2-40B4-BE49-F238E27FC236}">
                <a16:creationId xmlns:a16="http://schemas.microsoft.com/office/drawing/2014/main" id="{34FBD7F9-BB1F-A467-E1D0-92BB3D3624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76839" y="4466481"/>
            <a:ext cx="543210" cy="543210"/>
          </a:xfrm>
          <a:prstGeom prst="rect">
            <a:avLst/>
          </a:prstGeom>
        </p:spPr>
      </p:pic>
    </p:spTree>
    <p:extLst>
      <p:ext uri="{BB962C8B-B14F-4D97-AF65-F5344CB8AC3E}">
        <p14:creationId xmlns:p14="http://schemas.microsoft.com/office/powerpoint/2010/main" val="98597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RUNT-HP-X7QS6S" val="HQAAAA=="/>
</p:tagLst>
</file>

<file path=ppt/tags/tag2.xml><?xml version="1.0" encoding="utf-8"?>
<p:tagLst xmlns:a="http://schemas.openxmlformats.org/drawingml/2006/main" xmlns:r="http://schemas.openxmlformats.org/officeDocument/2006/relationships" xmlns:p="http://schemas.openxmlformats.org/presentationml/2006/main">
  <p:tag name="SLIDE_TYPE" val="Divider"/>
</p:tagLst>
</file>

<file path=ppt/tags/tag3.xml><?xml version="1.0" encoding="utf-8"?>
<p:tagLst xmlns:a="http://schemas.openxmlformats.org/drawingml/2006/main" xmlns:r="http://schemas.openxmlformats.org/officeDocument/2006/relationships" xmlns:p="http://schemas.openxmlformats.org/presentationml/2006/main">
  <p:tag name="DIVIDER_NUMBER"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AB4B1CD22EF324D8E5F0550E3CAA9D7" ma:contentTypeVersion="3" ma:contentTypeDescription="Loo uus dokument" ma:contentTypeScope="" ma:versionID="80a1c65123f7dfca8a6891dcaa7a38c1">
  <xsd:schema xmlns:xsd="http://www.w3.org/2001/XMLSchema" xmlns:xs="http://www.w3.org/2001/XMLSchema" xmlns:p="http://schemas.microsoft.com/office/2006/metadata/properties" xmlns:ns2="9952a5d6-1e8b-4247-bc49-42b6fe09e702" targetNamespace="http://schemas.microsoft.com/office/2006/metadata/properties" ma:root="true" ma:fieldsID="e1ef609231076f433c97476b0d1fc003" ns2:_="">
    <xsd:import namespace="9952a5d6-1e8b-4247-bc49-42b6fe09e702"/>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2a5d6-1e8b-4247-bc49-42b6fe09e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roperties xmlns="http://www.imanage.com/work/xmlschema">
  <documentid>LEGAL!11738984.1</documentid>
  <senderid>KATLIN.KRISAK</senderid>
  <senderemail>KATLIN.KRISAK@SORAINEN.COM</senderemail>
  <lastmodified>2024-07-11T15:03:45.0000000+03:00</lastmodified>
  <database>LEGAL</database>
</properties>
</file>

<file path=customXml/itemProps1.xml><?xml version="1.0" encoding="utf-8"?>
<ds:datastoreItem xmlns:ds="http://schemas.openxmlformats.org/officeDocument/2006/customXml" ds:itemID="{4A530420-3252-4197-A0C1-2A1991F0BB85}">
  <ds:schemaRefs>
    <ds:schemaRef ds:uri="http://schemas.microsoft.com/sharepoint/v3/contenttype/forms"/>
  </ds:schemaRefs>
</ds:datastoreItem>
</file>

<file path=customXml/itemProps2.xml><?xml version="1.0" encoding="utf-8"?>
<ds:datastoreItem xmlns:ds="http://schemas.openxmlformats.org/officeDocument/2006/customXml" ds:itemID="{6FBAAEE3-9AFD-4981-95BF-27AB65E95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52a5d6-1e8b-4247-bc49-42b6fe09e7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807350-568A-4CC8-A9A3-9B48ACDBBC61}">
  <ds:schemaRefs>
    <ds:schemaRef ds:uri="http://www.imanage.com/work/xmlschema"/>
  </ds:schemaRefs>
</ds:datastoreItem>
</file>

<file path=docMetadata/LabelInfo.xml><?xml version="1.0" encoding="utf-8"?>
<clbl:labelList xmlns:clbl="http://schemas.microsoft.com/office/2020/mipLabelMetadata">
  <clbl:label id="{48f4341a-4c44-4d0a-9a5c-8b1c63cf69df}" enabled="1" method="Standard" siteId="{3d3309e9-342a-4198-8e2d-01a542e3ff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1503</Words>
  <Application>Microsoft Office PowerPoint</Application>
  <PresentationFormat>Custom</PresentationFormat>
  <Paragraphs>188</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Aptos</vt:lpstr>
      <vt:lpstr>Arial</vt:lpstr>
      <vt:lpstr>Helvetica</vt:lpstr>
      <vt:lpstr>Roboto Condensed</vt:lpstr>
      <vt:lpstr>Roboto Condensed Black</vt:lpstr>
      <vt:lpstr>Roboto Condensed Light</vt:lpstr>
      <vt:lpstr>Roboto Condensed Medium</vt:lpstr>
      <vt:lpstr>Swedbank Headline Black</vt:lpstr>
      <vt:lpstr>Times New Roman</vt:lpstr>
      <vt:lpstr>Office Theme</vt:lpstr>
      <vt:lpstr>Eesti Vabariik  Investorpresentatsioon August 2024 </vt:lpstr>
      <vt:lpstr>Sisukord</vt:lpstr>
      <vt:lpstr>Eesti riigi võlakirjade eesmärk – ühiskasu</vt:lpstr>
      <vt:lpstr>Riigivõlakiri</vt:lpstr>
      <vt:lpstr>Eesti riigi võlakirjad</vt:lpstr>
      <vt:lpstr>Majanduskasv</vt:lpstr>
      <vt:lpstr>Hoiused</vt:lpstr>
      <vt:lpstr>Laenukoormus</vt:lpstr>
      <vt:lpstr>Reitingud</vt:lpstr>
      <vt:lpstr>2024 riigieelarve tulud ja kulud</vt:lpstr>
      <vt:lpstr>Investeeringud 2024 riigieelarves</vt:lpstr>
      <vt:lpstr>Riskid</vt:lpstr>
      <vt:lpstr>Märkimine</vt:lpstr>
      <vt:lpstr>Investori kinnitused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Republic of Estonia - Investor Presentation</dc:title>
  <dc:creator/>
  <cp:lastModifiedBy/>
  <cp:revision>1</cp:revision>
  <cp:lastPrinted>2024-07-05T07:59:37Z</cp:lastPrinted>
  <dcterms:created xsi:type="dcterms:W3CDTF">2014-05-22T10:54:41Z</dcterms:created>
  <dcterms:modified xsi:type="dcterms:W3CDTF">2024-08-27T11:33:54Z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c17ee5-d002-416f-a486-c5f1fad2d957_Enabled">
    <vt:lpwstr>true</vt:lpwstr>
  </property>
  <property fmtid="{D5CDD505-2E9C-101B-9397-08002B2CF9AE}" pid="3" name="MSIP_Label_5ec17ee5-d002-416f-a486-c5f1fad2d957_SetDate">
    <vt:lpwstr>2020-04-27T07:11:16Z</vt:lpwstr>
  </property>
  <property fmtid="{D5CDD505-2E9C-101B-9397-08002B2CF9AE}" pid="4" name="MSIP_Label_5ec17ee5-d002-416f-a486-c5f1fad2d957_Method">
    <vt:lpwstr>Privileged</vt:lpwstr>
  </property>
  <property fmtid="{D5CDD505-2E9C-101B-9397-08002B2CF9AE}" pid="5" name="MSIP_Label_5ec17ee5-d002-416f-a486-c5f1fad2d957_Name">
    <vt:lpwstr>Open</vt:lpwstr>
  </property>
  <property fmtid="{D5CDD505-2E9C-101B-9397-08002B2CF9AE}" pid="6" name="MSIP_Label_5ec17ee5-d002-416f-a486-c5f1fad2d957_SiteId">
    <vt:lpwstr>8beccd60-0be6-4025-8e24-ca9ae679e1f4</vt:lpwstr>
  </property>
  <property fmtid="{D5CDD505-2E9C-101B-9397-08002B2CF9AE}" pid="7" name="MSIP_Label_5ec17ee5-d002-416f-a486-c5f1fad2d957_ActionId">
    <vt:lpwstr>2ebfe639-abcd-4311-98e1-000021180d85</vt:lpwstr>
  </property>
  <property fmtid="{D5CDD505-2E9C-101B-9397-08002B2CF9AE}" pid="8" name="MSIP_Label_5ec17ee5-d002-416f-a486-c5f1fad2d957_ContentBits">
    <vt:lpwstr>0</vt:lpwstr>
  </property>
  <property fmtid="{D5CDD505-2E9C-101B-9397-08002B2CF9AE}" pid="9" name="MSIP_Label_1aaa69c8-0478-4e13-9e4c-38511e3b6774_Enabled">
    <vt:lpwstr>true</vt:lpwstr>
  </property>
  <property fmtid="{D5CDD505-2E9C-101B-9397-08002B2CF9AE}" pid="10" name="MSIP_Label_1aaa69c8-0478-4e13-9e4c-38511e3b6774_SetDate">
    <vt:lpwstr>2022-07-07T13:18:01Z</vt:lpwstr>
  </property>
  <property fmtid="{D5CDD505-2E9C-101B-9397-08002B2CF9AE}" pid="11" name="MSIP_Label_1aaa69c8-0478-4e13-9e4c-38511e3b6774_Method">
    <vt:lpwstr>Privileged</vt:lpwstr>
  </property>
  <property fmtid="{D5CDD505-2E9C-101B-9397-08002B2CF9AE}" pid="12" name="MSIP_Label_1aaa69c8-0478-4e13-9e4c-38511e3b6774_Name">
    <vt:lpwstr>1aaa69c8-0478-4e13-9e4c-38511e3b6774</vt:lpwstr>
  </property>
  <property fmtid="{D5CDD505-2E9C-101B-9397-08002B2CF9AE}" pid="13" name="MSIP_Label_1aaa69c8-0478-4e13-9e4c-38511e3b6774_SiteId">
    <vt:lpwstr>c9a7d621-4bc4-4407-b730-f428e656aa9e</vt:lpwstr>
  </property>
  <property fmtid="{D5CDD505-2E9C-101B-9397-08002B2CF9AE}" pid="14" name="MSIP_Label_1aaa69c8-0478-4e13-9e4c-38511e3b6774_ActionId">
    <vt:lpwstr>bb9e3b8d-860e-4a6c-94f8-8f55be7d4610</vt:lpwstr>
  </property>
  <property fmtid="{D5CDD505-2E9C-101B-9397-08002B2CF9AE}" pid="15" name="MSIP_Label_1aaa69c8-0478-4e13-9e4c-38511e3b6774_ContentBits">
    <vt:lpwstr>0</vt:lpwstr>
  </property>
  <property fmtid="{D5CDD505-2E9C-101B-9397-08002B2CF9AE}" pid="16" name="MSIP_Label_c754cbb2-29ed-4ffe-af90-a08465e0dd2c_Enabled">
    <vt:lpwstr>true</vt:lpwstr>
  </property>
  <property fmtid="{D5CDD505-2E9C-101B-9397-08002B2CF9AE}" pid="17" name="MSIP_Label_c754cbb2-29ed-4ffe-af90-a08465e0dd2c_SetDate">
    <vt:lpwstr>2023-10-18T17:27:14Z</vt:lpwstr>
  </property>
  <property fmtid="{D5CDD505-2E9C-101B-9397-08002B2CF9AE}" pid="18" name="MSIP_Label_c754cbb2-29ed-4ffe-af90-a08465e0dd2c_Method">
    <vt:lpwstr>Privileged</vt:lpwstr>
  </property>
  <property fmtid="{D5CDD505-2E9C-101B-9397-08002B2CF9AE}" pid="19" name="MSIP_Label_c754cbb2-29ed-4ffe-af90-a08465e0dd2c_Name">
    <vt:lpwstr>Unrestricted</vt:lpwstr>
  </property>
  <property fmtid="{D5CDD505-2E9C-101B-9397-08002B2CF9AE}" pid="20" name="MSIP_Label_c754cbb2-29ed-4ffe-af90-a08465e0dd2c_SiteId">
    <vt:lpwstr>c4b62f1d-01e0-4107-a0cc-5ac886858b23</vt:lpwstr>
  </property>
  <property fmtid="{D5CDD505-2E9C-101B-9397-08002B2CF9AE}" pid="21" name="MSIP_Label_c754cbb2-29ed-4ffe-af90-a08465e0dd2c_ActionId">
    <vt:lpwstr>fabd199d-41cb-4e0f-addc-2d43ea98d43a</vt:lpwstr>
  </property>
  <property fmtid="{D5CDD505-2E9C-101B-9397-08002B2CF9AE}" pid="22" name="MSIP_Label_c754cbb2-29ed-4ffe-af90-a08465e0dd2c_ContentBits">
    <vt:lpwstr>0</vt:lpwstr>
  </property>
  <property fmtid="{D5CDD505-2E9C-101B-9397-08002B2CF9AE}" pid="23" name="BarclaysDC">
    <vt:lpwstr>Unrestricted</vt:lpwstr>
  </property>
</Properties>
</file>